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9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87" d="100"/>
          <a:sy n="87" d="100"/>
        </p:scale>
        <p:origin x="9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0739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Video URL: https://videos.pexels.com/video-files/853889/853889-hd_1920_1080_25fps.mp4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B8BD-984F-4187-CDEB-618BC7D1BC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D597A-ECD3-33B2-E9A9-20D3310666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F467D-3B47-F4F6-7907-6C13DFBA5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51639-B2D6-4652-B8C3-1B4C224A7BAF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F28BC-6DBC-76C9-1C08-AC92BEF42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1A85E5-3249-C439-D33E-D00B01A0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7899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1983-CF57-5A40-73E9-98F3CC0B2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003D4B-5505-7BF9-8782-65DAEC891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FE2E0-E79E-AF48-AE80-3E3A0F67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6BC879-9F27-7FAC-7855-BE17B084B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A18DB-D0F6-C502-4BBE-78BACFFB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2459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96A711-9846-8FC5-0DD0-93975CD15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63BD7-C67F-FB74-640C-7752403BCB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77864A-E2C5-53B6-7072-3226123BF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B27207-6D19-5786-D6B7-3BBB46F4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A9663-1D92-1B2B-1264-9BBD9E077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45810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05F74-82B2-681E-704D-BB0E553E0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C3F9FB-FE10-F520-28A2-E6E5EAC43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184374-654B-551C-258B-6421EEDF6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FE0B3-BB10-99AB-C27F-C4611C4A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6CF94-A561-204B-876A-B909472A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5326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A55D-F2B0-5A3B-D5E1-2AB967A24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B62CA-9E26-E7E7-C802-6697B44E7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6E069-0149-C4D7-3955-30203F810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4961B7-6B89-48AB-966F-622E2788EECC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61ED41-70A5-997C-BAE4-5147DC1BF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34E1C-CDC7-5090-3920-04B4F08A3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975552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7E56-57D1-5A53-68AA-743DE5FA8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17A8-45E1-1E6B-00BB-A55C6AC4E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9588B-6488-96E5-53CE-D1162845AD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98A345-2977-CAD7-CE97-009F87765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BC07AA-1793-5738-1641-B5FBC465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E9A821-7296-2C86-1A6A-F37C1CF1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84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7D9A3-CB40-66DA-8D57-F849FE2F4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98F58-900D-290B-9AC7-4991D2C7F9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A31B3B-90E1-542E-CEF0-C23E451C6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717DF4-0695-EF50-E05A-46A502FD9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F101A3-95C3-467C-C87F-0161474475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F6B7ED-E03C-CB1B-5511-970DE1E2B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1A9B8A-A4EF-58DD-4E2A-A3DEA37D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C8178D-CC79-C532-66EE-57033A6D7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6150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FB45-E980-CE24-37ED-A97B68E45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289787-5BCB-42B5-D7B3-6324912C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4076F-E14C-65D5-FF5E-5116B723D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77E35C-CF66-0F47-ACC4-3E99BBE3D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73898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84440-76C1-75EE-EDA9-AAEA5ED61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39A273-D032-7149-00DB-9C0FD0757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BF3EB-5708-61D7-F34B-644A92814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725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79F2-4EDF-74E0-ACF1-BE9E365EF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1A76D-7DB9-8BFD-40E5-D81CB96B0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3377E1-1AC8-BAEC-7608-C6FB4752C0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70D16E-6212-A851-03B0-60C348ED4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71958C-08D1-1CD2-F256-9D311515F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AB502C-0C79-2430-2B5D-BF0B72B17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69251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69F7D-D100-CA09-DD28-6C40A5B6E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585D07-3D74-128A-AC7C-A77F59E74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74600E-4603-8942-238C-27FD4A3F9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60E6B-CE31-C38F-4B1C-7ECFAEF85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334A90-EB03-42F3-8859-2C2B2724C058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BBE205-770A-3A95-0BE8-D984286C6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544A9-FEFD-97F1-42BB-E620AA606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1080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BF4800-84EF-E8ED-131A-0B1F8633F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7C0D-BB23-C66F-AC08-2DF58DD89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BB123-EB55-2FCC-3248-FF4C165D6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smtClean="0"/>
              <a:t>11/30/2024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9EAE3-7FA1-9C26-92A1-F80550CB4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4A664-D780-7D3B-3E93-35C89AF0B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335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e6f245-dd14-49a4-bde0-fee4948fd988.jp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B46A43-B803-7F1E-62EA-BA9D098BC95C}"/>
              </a:ext>
            </a:extLst>
          </p:cNvPr>
          <p:cNvSpPr txBox="1"/>
          <p:nvPr/>
        </p:nvSpPr>
        <p:spPr>
          <a:xfrm>
            <a:off x="5299113" y="4620280"/>
            <a:ext cx="3844887" cy="523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2A2921"/>
                </a:solidFill>
                <a:effectLst/>
                <a:latin typeface="lato" panose="020F0502020204030204" pitchFamily="34" charset="0"/>
              </a:rPr>
              <a:t>  http://www.linkedin.com/in/al-maghraby  </a:t>
            </a:r>
            <a:br>
              <a:rPr lang="en-US" sz="1400" b="0" i="0" dirty="0">
                <a:solidFill>
                  <a:srgbClr val="2A2921"/>
                </a:solidFill>
                <a:effectLst/>
                <a:latin typeface="lato" panose="020F0502020204030204" pitchFamily="34" charset="0"/>
              </a:rPr>
            </a:br>
            <a:endParaRPr lang="en-US" sz="1400" dirty="0"/>
          </a:p>
        </p:txBody>
      </p:sp>
      <p:pic>
        <p:nvPicPr>
          <p:cNvPr id="5" name="Picture 4" descr="A blue and white logo&#10;&#10;Description automatically generated">
            <a:extLst>
              <a:ext uri="{FF2B5EF4-FFF2-40B4-BE49-F238E27FC236}">
                <a16:creationId xmlns:a16="http://schemas.microsoft.com/office/drawing/2014/main" id="{C7B5AC67-2E9B-D316-2B97-6ED0ECE82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32" y="4629357"/>
            <a:ext cx="282561" cy="2825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13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9149272" cy="1182334"/>
            <a:chOff x="0" y="0"/>
            <a:chExt cx="12192002" cy="1576446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1A7E4B1-BED8-31F2-6D13-950B0B671354}"/>
              </a:ext>
            </a:extLst>
          </p:cNvPr>
          <p:cNvSpPr txBox="1"/>
          <p:nvPr/>
        </p:nvSpPr>
        <p:spPr>
          <a:xfrm>
            <a:off x="1028698" y="239485"/>
            <a:ext cx="7108033" cy="772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 startAt="2"/>
            </a:pPr>
            <a:r>
              <a:rPr lang="en-US" sz="3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Configuring DNAT with VIP</a:t>
            </a:r>
            <a:r>
              <a:rPr lang="en-US" sz="3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B043FF-5F6B-FB42-7988-A6ABB157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376" t="39395" r="44662" b="25544"/>
          <a:stretch/>
        </p:blipFill>
        <p:spPr>
          <a:xfrm>
            <a:off x="682298" y="1296509"/>
            <a:ext cx="3186443" cy="2330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287FD9-EC60-D0F7-9155-719C15167F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747" t="16048" r="27711" b="34074"/>
          <a:stretch/>
        </p:blipFill>
        <p:spPr>
          <a:xfrm>
            <a:off x="4540326" y="1296509"/>
            <a:ext cx="3513501" cy="233077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F2E31C6-F7A7-BCA0-F672-7CA9D848A7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698" y="3802759"/>
            <a:ext cx="7122320" cy="10389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/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Create a Virtual IP (VIP) mapping external (10.200.1.200) to internal (10.0.1.10).</a:t>
            </a:r>
          </a:p>
          <a:p>
            <a:pPr marL="2857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500" b="0" i="0" u="none" strike="noStrike" cap="none" normalizeH="0" baseline="0">
                <a:ln>
                  <a:noFill/>
                </a:ln>
                <a:effectLst/>
              </a:rPr>
              <a:t>Configure a firewall policy to use this VIP for traffic redirection.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412D21-E5FC-0CC7-5A04-40B61BAD0650}"/>
              </a:ext>
            </a:extLst>
          </p:cNvPr>
          <p:cNvSpPr txBox="1"/>
          <p:nvPr/>
        </p:nvSpPr>
        <p:spPr>
          <a:xfrm>
            <a:off x="524785" y="264870"/>
            <a:ext cx="5318475" cy="673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a Firewall Policy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C4390-A4AC-E5A3-6A51-CB1983E69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904" t="21192" r="27470" b="19234"/>
          <a:stretch/>
        </p:blipFill>
        <p:spPr>
          <a:xfrm>
            <a:off x="201194" y="1663360"/>
            <a:ext cx="4171907" cy="3377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3CD413-A8A5-5368-9229-23532B28E4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661" t="15012" r="33133" b="5095"/>
          <a:stretch/>
        </p:blipFill>
        <p:spPr>
          <a:xfrm>
            <a:off x="5124632" y="1282746"/>
            <a:ext cx="3539307" cy="386001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D71B5-5FC9-E8CF-A208-537317030166}"/>
              </a:ext>
            </a:extLst>
          </p:cNvPr>
          <p:cNvSpPr txBox="1"/>
          <p:nvPr/>
        </p:nvSpPr>
        <p:spPr>
          <a:xfrm>
            <a:off x="852297" y="376515"/>
            <a:ext cx="3719703" cy="123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 startAt="3"/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Using Dynamic NAT With IP Pools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3DE25-7EC2-618B-058F-7745DA91EB28}"/>
              </a:ext>
            </a:extLst>
          </p:cNvPr>
          <p:cNvSpPr txBox="1"/>
          <p:nvPr/>
        </p:nvSpPr>
        <p:spPr>
          <a:xfrm>
            <a:off x="852297" y="1813806"/>
            <a:ext cx="3719703" cy="2641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Create an IP Pool You will create an IP pool from the range of public IP addresses available on the egress port (port1).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BF1F0DB-21D5-69F0-C37C-82DFA9B9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25" t="18183" r="26700" b="23567"/>
          <a:stretch/>
        </p:blipFill>
        <p:spPr>
          <a:xfrm>
            <a:off x="4472848" y="788865"/>
            <a:ext cx="4671152" cy="3402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800599"/>
            <a:ext cx="9144000" cy="34258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800599"/>
            <a:ext cx="6115048" cy="342579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6230F-87C6-547A-4E7D-266ED20BDA50}"/>
              </a:ext>
            </a:extLst>
          </p:cNvPr>
          <p:cNvSpPr txBox="1"/>
          <p:nvPr/>
        </p:nvSpPr>
        <p:spPr>
          <a:xfrm>
            <a:off x="495030" y="2075329"/>
            <a:ext cx="2160621" cy="2303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Edit a Firewall Policy to Use the IP Pool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650C74-C4D8-4AC2-BC41-3660B0DE8AF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928" t="17143" r="33373" b="13853"/>
          <a:stretch/>
        </p:blipFill>
        <p:spPr>
          <a:xfrm>
            <a:off x="4100673" y="350406"/>
            <a:ext cx="3971607" cy="44426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06F9D8B-0F55-881C-730F-E6227ED898BF}"/>
              </a:ext>
            </a:extLst>
          </p:cNvPr>
          <p:cNvSpPr txBox="1"/>
          <p:nvPr/>
        </p:nvSpPr>
        <p:spPr>
          <a:xfrm>
            <a:off x="44068" y="85246"/>
            <a:ext cx="528258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3000" b="1" dirty="0"/>
              <a:t>Configuring Central SNAT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14798D-4FF2-0684-4AE7-33AFF415A7AD}"/>
              </a:ext>
            </a:extLst>
          </p:cNvPr>
          <p:cNvSpPr txBox="1"/>
          <p:nvPr/>
        </p:nvSpPr>
        <p:spPr>
          <a:xfrm>
            <a:off x="44068" y="639244"/>
            <a:ext cx="32114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US" sz="2000" dirty="0"/>
              <a:t>A central SNAT policy is applied to multiple firewall policies, based on a configured central rule. In this exercise, you will examine how to configure a central SNAT policy and test 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CF532-B197-175D-311B-8100EA97F1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500" t="17317" r="24374" b="6646"/>
          <a:stretch/>
        </p:blipFill>
        <p:spPr>
          <a:xfrm>
            <a:off x="3150825" y="639244"/>
            <a:ext cx="5993175" cy="44190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5CC41B-E22B-6D03-D994-6394827D8E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405" t="29838" r="43750" b="16449"/>
          <a:stretch/>
        </p:blipFill>
        <p:spPr>
          <a:xfrm>
            <a:off x="-1" y="3193789"/>
            <a:ext cx="3624549" cy="19070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14E08-4962-484C-BB6F-36948697F42D}"/>
              </a:ext>
            </a:extLst>
          </p:cNvPr>
          <p:cNvSpPr txBox="1"/>
          <p:nvPr/>
        </p:nvSpPr>
        <p:spPr>
          <a:xfrm>
            <a:off x="852297" y="376515"/>
            <a:ext cx="3992787" cy="12322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Review the Firewall Policy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7B357-67A8-5E08-4657-7C8754E1FD63}"/>
              </a:ext>
            </a:extLst>
          </p:cNvPr>
          <p:cNvSpPr txBox="1"/>
          <p:nvPr/>
        </p:nvSpPr>
        <p:spPr>
          <a:xfrm>
            <a:off x="858692" y="1804420"/>
            <a:ext cx="3986392" cy="2651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To verify that NAT is enabled on the firewall policy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On the Local-FortiGate GUI, click Policy &amp; Objects &gt; Firewall Policy.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Right-click the Full Access firewall policy, and then click Edit.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Review the Firewall/Network Options of the Full Access policy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3"/>
            <a:ext cx="3069391" cy="5143499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"/>
            <a:ext cx="3069391" cy="4800276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6"/>
            <a:ext cx="3051501" cy="4800291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7"/>
            <a:ext cx="2708601" cy="51434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C81058-4B76-611F-F9F0-31A210D657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499" t="23320" r="27001" b="9535"/>
          <a:stretch/>
        </p:blipFill>
        <p:spPr>
          <a:xfrm>
            <a:off x="4712615" y="992628"/>
            <a:ext cx="3986392" cy="310437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67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06" y="546881"/>
            <a:ext cx="8324514" cy="4049737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CF4614-9926-979C-C7A6-B9FBDF7A69B7}"/>
              </a:ext>
            </a:extLst>
          </p:cNvPr>
          <p:cNvSpPr txBox="1"/>
          <p:nvPr/>
        </p:nvSpPr>
        <p:spPr>
          <a:xfrm>
            <a:off x="4947762" y="678758"/>
            <a:ext cx="3441996" cy="14168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14350" indent="-51435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+mj-lt"/>
              <a:buAutoNum type="arabicPeriod" startAt="5"/>
            </a:pPr>
            <a:r>
              <a:rPr lang="en-US" sz="3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Configuring and Testing DNAT and VIPs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3269C8-5C25-6A99-F3E3-A1EDF79E22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10" t="22476" r="25301" b="23736"/>
          <a:stretch/>
        </p:blipFill>
        <p:spPr>
          <a:xfrm>
            <a:off x="540605" y="1381918"/>
            <a:ext cx="4101260" cy="2373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BE026C-C471-8B28-BB28-577C0C5F7580}"/>
              </a:ext>
            </a:extLst>
          </p:cNvPr>
          <p:cNvSpPr txBox="1"/>
          <p:nvPr/>
        </p:nvSpPr>
        <p:spPr>
          <a:xfrm>
            <a:off x="4947762" y="2224194"/>
            <a:ext cx="3441996" cy="224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/>
              <a:t>In firewall policy NAT, a VIP is selected in the firewall policy as the destination address. In central NAT, when you configure DNAT and VIPs, FortiGate automatically creates a rule in the kernel to allow DNAT to occur, and no additional configuration is required.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54E6D0-A14C-40BE-8E45-081517266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516C1EB-8D62-4BF0-92B5-02E6AE43B1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678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737E5B8-8F31-4942-B159-B213C4D6D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F530DA-C7D1-4968-8F8A-8700C2BB2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06" y="546881"/>
            <a:ext cx="8324514" cy="4049737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B8136A-9E10-95CE-23FB-64871C9F9CC2}"/>
              </a:ext>
            </a:extLst>
          </p:cNvPr>
          <p:cNvSpPr txBox="1"/>
          <p:nvPr/>
        </p:nvSpPr>
        <p:spPr>
          <a:xfrm>
            <a:off x="898635" y="1945905"/>
            <a:ext cx="3740858" cy="16715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Configuring and Testing DNAT and VIPs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D3BD05-845E-D318-7EAF-92FC47E736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97" t="34239" r="48072" b="16687"/>
          <a:stretch/>
        </p:blipFill>
        <p:spPr>
          <a:xfrm>
            <a:off x="4931805" y="749450"/>
            <a:ext cx="3667932" cy="363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70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63154" y="1063154"/>
            <a:ext cx="5156864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8871" y="1995355"/>
            <a:ext cx="3266696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885662" y="1228564"/>
            <a:ext cx="5143179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560516" y="900984"/>
            <a:ext cx="3606227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A8E69-C0FD-D905-6C53-BE14CC123C91}"/>
              </a:ext>
            </a:extLst>
          </p:cNvPr>
          <p:cNvSpPr txBox="1"/>
          <p:nvPr/>
        </p:nvSpPr>
        <p:spPr>
          <a:xfrm>
            <a:off x="495030" y="2075329"/>
            <a:ext cx="2160621" cy="23039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Verify the Firewall Policy Settings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5447F-06C4-AED9-308A-3B25D87947F4}"/>
              </a:ext>
            </a:extLst>
          </p:cNvPr>
          <p:cNvSpPr txBox="1"/>
          <p:nvPr/>
        </p:nvSpPr>
        <p:spPr>
          <a:xfrm>
            <a:off x="495031" y="605118"/>
            <a:ext cx="2189804" cy="11205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You will verify the firewall policy settings for the egress-to-ingress firewall policy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945C1C-C3FA-222C-0EC0-DE35F7FC9B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048" t="15619" r="26145" b="19878"/>
          <a:stretch/>
        </p:blipFill>
        <p:spPr>
          <a:xfrm>
            <a:off x="3376821" y="674047"/>
            <a:ext cx="5419311" cy="379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95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3BE049-906B-301C-4336-4FE3991461DE}"/>
              </a:ext>
            </a:extLst>
          </p:cNvPr>
          <p:cNvSpPr txBox="1"/>
          <p:nvPr/>
        </p:nvSpPr>
        <p:spPr>
          <a:xfrm>
            <a:off x="0" y="417891"/>
            <a:ext cx="4080510" cy="4178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Testing the NAT lab</a:t>
            </a:r>
          </a:p>
        </p:txBody>
      </p:sp>
      <p:pic>
        <p:nvPicPr>
          <p:cNvPr id="4" name="Picture 3" descr="A computer with a lock on the screen above a city&#10;&#10;Description automatically generated">
            <a:extLst>
              <a:ext uri="{FF2B5EF4-FFF2-40B4-BE49-F238E27FC236}">
                <a16:creationId xmlns:a16="http://schemas.microsoft.com/office/drawing/2014/main" id="{621B8276-FFF4-E0F6-453F-003904A8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0509" y="1028080"/>
            <a:ext cx="4927559" cy="321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4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" y="2046469"/>
            <a:ext cx="8115300" cy="98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We will discuss the NAT lab</a:t>
            </a:r>
          </a:p>
          <a:p>
            <a:pPr algn="ctr">
              <a:lnSpc>
                <a:spcPts val="4045"/>
              </a:lnSpc>
              <a:spcBef>
                <a:spcPct val="0"/>
              </a:spcBef>
            </a:pPr>
            <a:r>
              <a:rPr lang="en-US" sz="2889">
                <a:solidFill>
                  <a:srgbClr val="2A2E30"/>
                </a:solidFill>
                <a:latin typeface="Radley"/>
                <a:ea typeface="Radley"/>
                <a:cs typeface="Radley"/>
                <a:sym typeface="Radley"/>
              </a:rPr>
              <a:t>In FortiGate Administrator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66739" y="3266239"/>
            <a:ext cx="1877261" cy="1877261"/>
            <a:chOff x="0" y="0"/>
            <a:chExt cx="5006029" cy="5006029"/>
          </a:xfrm>
        </p:grpSpPr>
        <p:grpSp>
          <p:nvGrpSpPr>
            <p:cNvPr id="4" name="Group 4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 rot="-10800000">
            <a:off x="0" y="0"/>
            <a:ext cx="1877261" cy="1877261"/>
            <a:chOff x="0" y="0"/>
            <a:chExt cx="5006029" cy="5006029"/>
          </a:xfrm>
        </p:grpSpPr>
        <p:grpSp>
          <p:nvGrpSpPr>
            <p:cNvPr id="27" name="Group 27"/>
            <p:cNvGrpSpPr/>
            <p:nvPr/>
          </p:nvGrpSpPr>
          <p:grpSpPr>
            <a:xfrm>
              <a:off x="2503014" y="2503014"/>
              <a:ext cx="1251507" cy="1251507"/>
              <a:chOff x="0" y="0"/>
              <a:chExt cx="1913890" cy="191389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1251507" y="2503014"/>
              <a:ext cx="1251507" cy="1251507"/>
              <a:chOff x="0" y="0"/>
              <a:chExt cx="1913890" cy="191389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3754522" y="3754522"/>
              <a:ext cx="1251507" cy="1251507"/>
              <a:chOff x="0" y="0"/>
              <a:chExt cx="1913890" cy="191389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754522" y="2503014"/>
              <a:ext cx="1251507" cy="1251507"/>
              <a:chOff x="0" y="0"/>
              <a:chExt cx="1913890" cy="191389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2503014" y="3754522"/>
              <a:ext cx="1251507" cy="1251507"/>
              <a:chOff x="0" y="0"/>
              <a:chExt cx="1913890" cy="191389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3754522" y="1251507"/>
              <a:ext cx="1251507" cy="1251507"/>
              <a:chOff x="0" y="0"/>
              <a:chExt cx="1913890" cy="191389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51507" y="3754522"/>
              <a:ext cx="1251507" cy="1251507"/>
              <a:chOff x="0" y="0"/>
              <a:chExt cx="1913890" cy="191389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754522" y="0"/>
              <a:ext cx="1251507" cy="1251507"/>
              <a:chOff x="0" y="0"/>
              <a:chExt cx="1913890" cy="191389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3754522"/>
              <a:ext cx="1251507" cy="1251507"/>
              <a:chOff x="0" y="0"/>
              <a:chExt cx="1913890" cy="191389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2503014" y="1251507"/>
              <a:ext cx="1251507" cy="1251507"/>
              <a:chOff x="0" y="0"/>
              <a:chExt cx="1913890" cy="191389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068556-A55A-46D1-7DF0-D3F9DE5AF82A}"/>
              </a:ext>
            </a:extLst>
          </p:cNvPr>
          <p:cNvSpPr txBox="1"/>
          <p:nvPr/>
        </p:nvSpPr>
        <p:spPr>
          <a:xfrm>
            <a:off x="473202" y="479640"/>
            <a:ext cx="2571750" cy="128930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9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the VIP Firewall Policy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73217" y="-17533"/>
                  <a:pt x="355785" y="-4171"/>
                  <a:pt x="585917" y="0"/>
                </a:cubicBezTo>
                <a:cubicBezTo>
                  <a:pt x="816049" y="4171"/>
                  <a:pt x="991446" y="-9419"/>
                  <a:pt x="1196247" y="0"/>
                </a:cubicBezTo>
                <a:cubicBezTo>
                  <a:pt x="1401048" y="9419"/>
                  <a:pt x="1589984" y="-731"/>
                  <a:pt x="1806578" y="0"/>
                </a:cubicBezTo>
                <a:cubicBezTo>
                  <a:pt x="2023172" y="731"/>
                  <a:pt x="2247754" y="8393"/>
                  <a:pt x="2441321" y="0"/>
                </a:cubicBezTo>
                <a:cubicBezTo>
                  <a:pt x="2440939" y="4363"/>
                  <a:pt x="2441580" y="8857"/>
                  <a:pt x="2441321" y="13716"/>
                </a:cubicBezTo>
                <a:cubicBezTo>
                  <a:pt x="2169723" y="25934"/>
                  <a:pt x="2045712" y="34568"/>
                  <a:pt x="1830991" y="13716"/>
                </a:cubicBezTo>
                <a:cubicBezTo>
                  <a:pt x="1616270" y="-7136"/>
                  <a:pt x="1505876" y="-623"/>
                  <a:pt x="1269487" y="13716"/>
                </a:cubicBezTo>
                <a:cubicBezTo>
                  <a:pt x="1033098" y="28055"/>
                  <a:pt x="908661" y="36619"/>
                  <a:pt x="707983" y="13716"/>
                </a:cubicBezTo>
                <a:cubicBezTo>
                  <a:pt x="507305" y="-9187"/>
                  <a:pt x="333592" y="16187"/>
                  <a:pt x="0" y="13716"/>
                </a:cubicBezTo>
                <a:cubicBezTo>
                  <a:pt x="-459" y="8317"/>
                  <a:pt x="190" y="2744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07071" y="-14617"/>
                  <a:pt x="444194" y="-15606"/>
                  <a:pt x="585917" y="0"/>
                </a:cubicBezTo>
                <a:cubicBezTo>
                  <a:pt x="727640" y="15606"/>
                  <a:pt x="904326" y="-79"/>
                  <a:pt x="1123008" y="0"/>
                </a:cubicBezTo>
                <a:cubicBezTo>
                  <a:pt x="1341690" y="79"/>
                  <a:pt x="1600014" y="10401"/>
                  <a:pt x="1782164" y="0"/>
                </a:cubicBezTo>
                <a:cubicBezTo>
                  <a:pt x="1964314" y="-10401"/>
                  <a:pt x="2143537" y="-21488"/>
                  <a:pt x="2441321" y="0"/>
                </a:cubicBezTo>
                <a:cubicBezTo>
                  <a:pt x="2441507" y="3335"/>
                  <a:pt x="2441322" y="9457"/>
                  <a:pt x="2441321" y="13716"/>
                </a:cubicBezTo>
                <a:cubicBezTo>
                  <a:pt x="2166745" y="24201"/>
                  <a:pt x="2078726" y="10904"/>
                  <a:pt x="1879817" y="13716"/>
                </a:cubicBezTo>
                <a:cubicBezTo>
                  <a:pt x="1680908" y="16528"/>
                  <a:pt x="1548770" y="-8699"/>
                  <a:pt x="1318313" y="13716"/>
                </a:cubicBezTo>
                <a:cubicBezTo>
                  <a:pt x="1087856" y="36131"/>
                  <a:pt x="894613" y="-645"/>
                  <a:pt x="659157" y="13716"/>
                </a:cubicBezTo>
                <a:cubicBezTo>
                  <a:pt x="423701" y="28077"/>
                  <a:pt x="246611" y="29403"/>
                  <a:pt x="0" y="13716"/>
                </a:cubicBezTo>
                <a:cubicBezTo>
                  <a:pt x="-120" y="7867"/>
                  <a:pt x="674" y="39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166AF3-6250-3FCF-5DB3-8A854BD98841}"/>
              </a:ext>
            </a:extLst>
          </p:cNvPr>
          <p:cNvSpPr txBox="1"/>
          <p:nvPr/>
        </p:nvSpPr>
        <p:spPr>
          <a:xfrm>
            <a:off x="473202" y="2105406"/>
            <a:ext cx="2571750" cy="25580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Now that you have configured a firewall policy with the VIP as the destination, you can test your VIP by accessing it from the Remote-Client VM, which is behind the Remote-FortiGate internal network.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01CA4E-7056-7609-2D55-D9914D92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76" t="14547" r="26387" b="18164"/>
          <a:stretch/>
        </p:blipFill>
        <p:spPr>
          <a:xfrm>
            <a:off x="3490722" y="573465"/>
            <a:ext cx="5177790" cy="399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97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4B634-BF18-4181-BF89-2A3A2FCEB505}"/>
              </a:ext>
            </a:extLst>
          </p:cNvPr>
          <p:cNvSpPr txBox="1"/>
          <p:nvPr/>
        </p:nvSpPr>
        <p:spPr>
          <a:xfrm>
            <a:off x="480060" y="244026"/>
            <a:ext cx="3276451" cy="14676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4100" dirty="0">
                <a:latin typeface="+mj-lt"/>
                <a:ea typeface="+mj-ea"/>
                <a:cs typeface="+mj-cs"/>
              </a:rPr>
              <a:t>Test SNAT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1940245"/>
            <a:ext cx="2606040" cy="13716"/>
          </a:xfrm>
          <a:custGeom>
            <a:avLst/>
            <a:gdLst>
              <a:gd name="connsiteX0" fmla="*/ 0 w 2606040"/>
              <a:gd name="connsiteY0" fmla="*/ 0 h 13716"/>
              <a:gd name="connsiteX1" fmla="*/ 625450 w 2606040"/>
              <a:gd name="connsiteY1" fmla="*/ 0 h 13716"/>
              <a:gd name="connsiteX2" fmla="*/ 1224839 w 2606040"/>
              <a:gd name="connsiteY2" fmla="*/ 0 h 13716"/>
              <a:gd name="connsiteX3" fmla="*/ 1824228 w 2606040"/>
              <a:gd name="connsiteY3" fmla="*/ 0 h 13716"/>
              <a:gd name="connsiteX4" fmla="*/ 2606040 w 2606040"/>
              <a:gd name="connsiteY4" fmla="*/ 0 h 13716"/>
              <a:gd name="connsiteX5" fmla="*/ 2606040 w 2606040"/>
              <a:gd name="connsiteY5" fmla="*/ 13716 h 13716"/>
              <a:gd name="connsiteX6" fmla="*/ 1902409 w 2606040"/>
              <a:gd name="connsiteY6" fmla="*/ 13716 h 13716"/>
              <a:gd name="connsiteX7" fmla="*/ 1276960 w 2606040"/>
              <a:gd name="connsiteY7" fmla="*/ 13716 h 13716"/>
              <a:gd name="connsiteX8" fmla="*/ 677570 w 2606040"/>
              <a:gd name="connsiteY8" fmla="*/ 13716 h 13716"/>
              <a:gd name="connsiteX9" fmla="*/ 0 w 2606040"/>
              <a:gd name="connsiteY9" fmla="*/ 13716 h 13716"/>
              <a:gd name="connsiteX10" fmla="*/ 0 w 260604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3716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690" y="5728"/>
                  <a:pt x="2605650" y="7624"/>
                  <a:pt x="2606040" y="13716"/>
                </a:cubicBezTo>
                <a:cubicBezTo>
                  <a:pt x="2256758" y="26838"/>
                  <a:pt x="2173673" y="-17450"/>
                  <a:pt x="1902409" y="13716"/>
                </a:cubicBezTo>
                <a:cubicBezTo>
                  <a:pt x="1631145" y="44882"/>
                  <a:pt x="1461378" y="894"/>
                  <a:pt x="1276960" y="13716"/>
                </a:cubicBezTo>
                <a:cubicBezTo>
                  <a:pt x="1092542" y="26538"/>
                  <a:pt x="890442" y="8641"/>
                  <a:pt x="677570" y="13716"/>
                </a:cubicBezTo>
                <a:cubicBezTo>
                  <a:pt x="464698" y="18792"/>
                  <a:pt x="187648" y="31265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606040" h="13716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6569" y="5071"/>
                  <a:pt x="2606315" y="7437"/>
                  <a:pt x="2606040" y="13716"/>
                </a:cubicBezTo>
                <a:cubicBezTo>
                  <a:pt x="2393024" y="-2332"/>
                  <a:pt x="2191161" y="34687"/>
                  <a:pt x="1980590" y="13716"/>
                </a:cubicBezTo>
                <a:cubicBezTo>
                  <a:pt x="1770019" y="-7255"/>
                  <a:pt x="1476440" y="31542"/>
                  <a:pt x="1276960" y="13716"/>
                </a:cubicBezTo>
                <a:cubicBezTo>
                  <a:pt x="1077480" y="-4110"/>
                  <a:pt x="880988" y="37553"/>
                  <a:pt x="651510" y="13716"/>
                </a:cubicBezTo>
                <a:cubicBezTo>
                  <a:pt x="422032" y="-10121"/>
                  <a:pt x="130744" y="-6519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3FF1F-0044-1043-CDB1-458E1D3D3D93}"/>
              </a:ext>
            </a:extLst>
          </p:cNvPr>
          <p:cNvSpPr txBox="1"/>
          <p:nvPr/>
        </p:nvSpPr>
        <p:spPr>
          <a:xfrm>
            <a:off x="480060" y="2154674"/>
            <a:ext cx="3182691" cy="249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/>
              <a:t>To test SNAT:</a:t>
            </a:r>
            <a:br>
              <a:rPr lang="en-US" sz="1700"/>
            </a:br>
            <a:r>
              <a:rPr lang="en-US" sz="1700"/>
              <a:t>Return to the Local-FortiGate CLI session, and then enter the following command to clear any existing sessions: diagnose sys session clear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85F5B9-AFEF-BF73-8E06-9F7A412003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20" t="15245" r="25135" b="5811"/>
          <a:stretch/>
        </p:blipFill>
        <p:spPr>
          <a:xfrm>
            <a:off x="3566160" y="539473"/>
            <a:ext cx="5530488" cy="4305137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1507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BEB904-4DE9-3C34-086F-CD6EEE2B90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724" t="14667" r="23112" b="5956"/>
          <a:stretch/>
        </p:blipFill>
        <p:spPr>
          <a:xfrm>
            <a:off x="3341754" y="0"/>
            <a:ext cx="5802246" cy="514350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51435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51435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EB3C9-FC70-8ED9-2C62-255EE7FCBE3B}"/>
              </a:ext>
            </a:extLst>
          </p:cNvPr>
          <p:cNvSpPr txBox="1"/>
          <p:nvPr/>
        </p:nvSpPr>
        <p:spPr>
          <a:xfrm>
            <a:off x="278320" y="870966"/>
            <a:ext cx="2578608" cy="844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100" b="1" dirty="0">
                <a:latin typeface="+mj-lt"/>
                <a:ea typeface="+mj-ea"/>
                <a:cs typeface="+mj-cs"/>
              </a:rPr>
              <a:t>Test Dynamic NAT With IP Pools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50317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A7F962-56B1-C3E9-C1CB-7A1809006B75}"/>
              </a:ext>
            </a:extLst>
          </p:cNvPr>
          <p:cNvSpPr txBox="1"/>
          <p:nvPr/>
        </p:nvSpPr>
        <p:spPr>
          <a:xfrm>
            <a:off x="278320" y="2038539"/>
            <a:ext cx="2579180" cy="247230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Now that your configuration is ready, you can test dynamic NAT with IP pools by browsing to a few external sites on the internet. If successful, you will see that the Local-Client VM IP address (10.0.1.10) is translated to the IP pool address of 10.200.1.100</a:t>
            </a:r>
          </a:p>
        </p:txBody>
      </p:sp>
    </p:spTree>
    <p:extLst>
      <p:ext uri="{BB962C8B-B14F-4D97-AF65-F5344CB8AC3E}">
        <p14:creationId xmlns:p14="http://schemas.microsoft.com/office/powerpoint/2010/main" val="131545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0D0A9D-45CB-550A-EBD5-7A2C17097DAC}"/>
              </a:ext>
            </a:extLst>
          </p:cNvPr>
          <p:cNvSpPr txBox="1"/>
          <p:nvPr/>
        </p:nvSpPr>
        <p:spPr>
          <a:xfrm>
            <a:off x="479160" y="342900"/>
            <a:ext cx="8182230" cy="1026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685800" indent="-685800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5000" dirty="0">
                <a:latin typeface="+mj-lt"/>
                <a:ea typeface="+mj-ea"/>
                <a:cs typeface="+mj-cs"/>
              </a:rPr>
              <a:t>Test Central SNAT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FDD02-36C0-9EED-0C4A-9E94B0D07385}"/>
              </a:ext>
            </a:extLst>
          </p:cNvPr>
          <p:cNvSpPr txBox="1"/>
          <p:nvPr/>
        </p:nvSpPr>
        <p:spPr>
          <a:xfrm>
            <a:off x="479160" y="1441920"/>
            <a:ext cx="8182233" cy="414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500"/>
              <a:t>Now that your configuration is ready, you will test the behavior of the central SNAT policy.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1388012"/>
            <a:ext cx="2468880" cy="13716"/>
          </a:xfrm>
          <a:custGeom>
            <a:avLst/>
            <a:gdLst>
              <a:gd name="connsiteX0" fmla="*/ 0 w 2468880"/>
              <a:gd name="connsiteY0" fmla="*/ 0 h 13716"/>
              <a:gd name="connsiteX1" fmla="*/ 592531 w 2468880"/>
              <a:gd name="connsiteY1" fmla="*/ 0 h 13716"/>
              <a:gd name="connsiteX2" fmla="*/ 1160374 w 2468880"/>
              <a:gd name="connsiteY2" fmla="*/ 0 h 13716"/>
              <a:gd name="connsiteX3" fmla="*/ 1728216 w 2468880"/>
              <a:gd name="connsiteY3" fmla="*/ 0 h 13716"/>
              <a:gd name="connsiteX4" fmla="*/ 2468880 w 2468880"/>
              <a:gd name="connsiteY4" fmla="*/ 0 h 13716"/>
              <a:gd name="connsiteX5" fmla="*/ 2468880 w 2468880"/>
              <a:gd name="connsiteY5" fmla="*/ 13716 h 13716"/>
              <a:gd name="connsiteX6" fmla="*/ 1802282 w 2468880"/>
              <a:gd name="connsiteY6" fmla="*/ 13716 h 13716"/>
              <a:gd name="connsiteX7" fmla="*/ 1209751 w 2468880"/>
              <a:gd name="connsiteY7" fmla="*/ 13716 h 13716"/>
              <a:gd name="connsiteX8" fmla="*/ 641909 w 2468880"/>
              <a:gd name="connsiteY8" fmla="*/ 13716 h 13716"/>
              <a:gd name="connsiteX9" fmla="*/ 0 w 2468880"/>
              <a:gd name="connsiteY9" fmla="*/ 13716 h 13716"/>
              <a:gd name="connsiteX10" fmla="*/ 0 w 2468880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68880" h="13716" fill="none" extrusionOk="0">
                <a:moveTo>
                  <a:pt x="0" y="0"/>
                </a:moveTo>
                <a:cubicBezTo>
                  <a:pt x="171523" y="-1510"/>
                  <a:pt x="416079" y="20036"/>
                  <a:pt x="592531" y="0"/>
                </a:cubicBezTo>
                <a:cubicBezTo>
                  <a:pt x="768983" y="-20036"/>
                  <a:pt x="878305" y="13110"/>
                  <a:pt x="1160374" y="0"/>
                </a:cubicBezTo>
                <a:cubicBezTo>
                  <a:pt x="1442443" y="-13110"/>
                  <a:pt x="1612108" y="24695"/>
                  <a:pt x="1728216" y="0"/>
                </a:cubicBezTo>
                <a:cubicBezTo>
                  <a:pt x="1844324" y="-24695"/>
                  <a:pt x="2271040" y="20667"/>
                  <a:pt x="2468880" y="0"/>
                </a:cubicBezTo>
                <a:cubicBezTo>
                  <a:pt x="2468530" y="5728"/>
                  <a:pt x="2468490" y="7624"/>
                  <a:pt x="2468880" y="13716"/>
                </a:cubicBezTo>
                <a:cubicBezTo>
                  <a:pt x="2229297" y="-19231"/>
                  <a:pt x="2066775" y="25681"/>
                  <a:pt x="1802282" y="13716"/>
                </a:cubicBezTo>
                <a:cubicBezTo>
                  <a:pt x="1537789" y="1751"/>
                  <a:pt x="1379930" y="17694"/>
                  <a:pt x="1209751" y="13716"/>
                </a:cubicBezTo>
                <a:cubicBezTo>
                  <a:pt x="1039572" y="9738"/>
                  <a:pt x="837025" y="8278"/>
                  <a:pt x="641909" y="13716"/>
                </a:cubicBezTo>
                <a:cubicBezTo>
                  <a:pt x="446793" y="19154"/>
                  <a:pt x="170561" y="13900"/>
                  <a:pt x="0" y="13716"/>
                </a:cubicBezTo>
                <a:cubicBezTo>
                  <a:pt x="-302" y="10335"/>
                  <a:pt x="417" y="4724"/>
                  <a:pt x="0" y="0"/>
                </a:cubicBezTo>
                <a:close/>
              </a:path>
              <a:path w="2468880" h="13716" stroke="0" extrusionOk="0">
                <a:moveTo>
                  <a:pt x="0" y="0"/>
                </a:moveTo>
                <a:cubicBezTo>
                  <a:pt x="190931" y="24910"/>
                  <a:pt x="333688" y="11559"/>
                  <a:pt x="567842" y="0"/>
                </a:cubicBezTo>
                <a:cubicBezTo>
                  <a:pt x="801996" y="-11559"/>
                  <a:pt x="939971" y="-5677"/>
                  <a:pt x="1234440" y="0"/>
                </a:cubicBezTo>
                <a:cubicBezTo>
                  <a:pt x="1528909" y="5677"/>
                  <a:pt x="1658539" y="5184"/>
                  <a:pt x="1777594" y="0"/>
                </a:cubicBezTo>
                <a:cubicBezTo>
                  <a:pt x="1896649" y="-5184"/>
                  <a:pt x="2186164" y="23915"/>
                  <a:pt x="2468880" y="0"/>
                </a:cubicBezTo>
                <a:cubicBezTo>
                  <a:pt x="2469409" y="5071"/>
                  <a:pt x="2469155" y="7437"/>
                  <a:pt x="2468880" y="13716"/>
                </a:cubicBezTo>
                <a:cubicBezTo>
                  <a:pt x="2271330" y="32027"/>
                  <a:pt x="2001027" y="26982"/>
                  <a:pt x="1876349" y="13716"/>
                </a:cubicBezTo>
                <a:cubicBezTo>
                  <a:pt x="1751671" y="450"/>
                  <a:pt x="1364652" y="10491"/>
                  <a:pt x="1209751" y="13716"/>
                </a:cubicBezTo>
                <a:cubicBezTo>
                  <a:pt x="1054850" y="16941"/>
                  <a:pt x="748438" y="15502"/>
                  <a:pt x="617220" y="13716"/>
                </a:cubicBezTo>
                <a:cubicBezTo>
                  <a:pt x="486002" y="11930"/>
                  <a:pt x="237432" y="22628"/>
                  <a:pt x="0" y="13716"/>
                </a:cubicBezTo>
                <a:cubicBezTo>
                  <a:pt x="198" y="8947"/>
                  <a:pt x="304" y="52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4CB132-E530-0B52-68BA-C3B53588E5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49" t="15190" r="35784" b="49880"/>
          <a:stretch/>
        </p:blipFill>
        <p:spPr>
          <a:xfrm>
            <a:off x="240030" y="2212063"/>
            <a:ext cx="4210812" cy="22441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C5D93D-9E31-8DF8-3C79-79D934C3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345" t="19072" r="27380" b="10854"/>
          <a:stretch/>
        </p:blipFill>
        <p:spPr>
          <a:xfrm>
            <a:off x="5243139" y="1981962"/>
            <a:ext cx="3106277" cy="270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63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573D34-0F38-0B84-C741-A5E1C2173741}"/>
              </a:ext>
            </a:extLst>
          </p:cNvPr>
          <p:cNvSpPr txBox="1"/>
          <p:nvPr/>
        </p:nvSpPr>
        <p:spPr>
          <a:xfrm>
            <a:off x="358485" y="841772"/>
            <a:ext cx="3017520" cy="24031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 DNAT and VIPs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F3DEC-5BD7-661B-798E-445201532245}"/>
              </a:ext>
            </a:extLst>
          </p:cNvPr>
          <p:cNvSpPr txBox="1"/>
          <p:nvPr/>
        </p:nvSpPr>
        <p:spPr>
          <a:xfrm>
            <a:off x="358485" y="3654691"/>
            <a:ext cx="2949980" cy="9061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5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will test DNAT and VIPs by accessing the Local-Client VM.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907B9F-F17D-FEE7-078F-0C3F0CBE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674" t="16905" r="29397" b="6806"/>
          <a:stretch/>
        </p:blipFill>
        <p:spPr>
          <a:xfrm>
            <a:off x="4216964" y="160020"/>
            <a:ext cx="4732726" cy="49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2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gled shot of pen on a graph">
            <a:extLst>
              <a:ext uri="{FF2B5EF4-FFF2-40B4-BE49-F238E27FC236}">
                <a16:creationId xmlns:a16="http://schemas.microsoft.com/office/drawing/2014/main" id="{D0782E21-9890-83A2-8DC3-6276C1CC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4"/>
          <a:stretch/>
        </p:blipFill>
        <p:spPr>
          <a:xfrm>
            <a:off x="1891768" y="10"/>
            <a:ext cx="7252232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BAD55-C68E-E8A4-C70E-B2163AC1FEAB}"/>
              </a:ext>
            </a:extLst>
          </p:cNvPr>
          <p:cNvSpPr txBox="1"/>
          <p:nvPr/>
        </p:nvSpPr>
        <p:spPr>
          <a:xfrm>
            <a:off x="401749" y="123245"/>
            <a:ext cx="2980038" cy="2769021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900" b="1">
                <a:latin typeface="+mj-lt"/>
                <a:ea typeface="+mj-ea"/>
                <a:cs typeface="+mj-cs"/>
              </a:rPr>
              <a:t>Results</a:t>
            </a:r>
            <a:endParaRPr lang="en-US" sz="39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368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45A9F99-D9B1-4094-A2E2-B90AC1DB7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7FAF607-473A-4A43-A23D-BBFF5C411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95D3DFD0-7610-6CE3-03C9-EC1D7FCB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34" y="2064298"/>
            <a:ext cx="2746373" cy="127718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6DFF06D-29EF-0C71-70BA-1E878CD04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7930" y="571501"/>
            <a:ext cx="4221740" cy="39742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DNAT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Traffic to 10.200.1.200 was redirected to 10.0.1.10, as shown in the session logs.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SNAT with IP Pools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Outgoing traffic from the Local-Client VM was translated to 10.200.1.100.</a:t>
            </a: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Central NAT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</a:rPr>
              <a:t>: Centralized SNAT policies correctly translated source IP addresses to match the IP pool configuration.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F6476F-D303-44D3-B30F-1BA348F0F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976" y="39747"/>
            <a:ext cx="4446455" cy="5103753"/>
            <a:chOff x="6095999" y="52996"/>
            <a:chExt cx="6093363" cy="6805005"/>
          </a:xfrm>
          <a:solidFill>
            <a:schemeClr val="accent5">
              <a:alpha val="10000"/>
            </a:schemeClr>
          </a:solidFill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972EB4B-0539-4430-9340-8117B9D7C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1" y="52996"/>
              <a:ext cx="6093361" cy="6805003"/>
            </a:xfrm>
            <a:custGeom>
              <a:avLst/>
              <a:gdLst>
                <a:gd name="connsiteX0" fmla="*/ 3391253 w 5890489"/>
                <a:gd name="connsiteY0" fmla="*/ 0 h 6578438"/>
                <a:gd name="connsiteX1" fmla="*/ 3434974 w 5890489"/>
                <a:gd name="connsiteY1" fmla="*/ 646 h 6578438"/>
                <a:gd name="connsiteX2" fmla="*/ 3522419 w 5890489"/>
                <a:gd name="connsiteY2" fmla="*/ 2712 h 6578438"/>
                <a:gd name="connsiteX3" fmla="*/ 3610261 w 5890489"/>
                <a:gd name="connsiteY3" fmla="*/ 6458 h 6578438"/>
                <a:gd name="connsiteX4" fmla="*/ 3786872 w 5890489"/>
                <a:gd name="connsiteY4" fmla="*/ 20667 h 6578438"/>
                <a:gd name="connsiteX5" fmla="*/ 3962291 w 5890489"/>
                <a:gd name="connsiteY5" fmla="*/ 43530 h 6578438"/>
                <a:gd name="connsiteX6" fmla="*/ 4135855 w 5890489"/>
                <a:gd name="connsiteY6" fmla="*/ 75176 h 6578438"/>
                <a:gd name="connsiteX7" fmla="*/ 4307299 w 5890489"/>
                <a:gd name="connsiteY7" fmla="*/ 114315 h 6578438"/>
                <a:gd name="connsiteX8" fmla="*/ 4476358 w 5890489"/>
                <a:gd name="connsiteY8" fmla="*/ 160816 h 6578438"/>
                <a:gd name="connsiteX9" fmla="*/ 4559829 w 5890489"/>
                <a:gd name="connsiteY9" fmla="*/ 186779 h 6578438"/>
                <a:gd name="connsiteX10" fmla="*/ 4642901 w 5890489"/>
                <a:gd name="connsiteY10" fmla="*/ 213648 h 6578438"/>
                <a:gd name="connsiteX11" fmla="*/ 5280847 w 5890489"/>
                <a:gd name="connsiteY11" fmla="*/ 485936 h 6578438"/>
                <a:gd name="connsiteX12" fmla="*/ 5865400 w 5890489"/>
                <a:gd name="connsiteY12" fmla="*/ 851099 h 6578438"/>
                <a:gd name="connsiteX13" fmla="*/ 5890489 w 5890489"/>
                <a:gd name="connsiteY13" fmla="*/ 870950 h 6578438"/>
                <a:gd name="connsiteX14" fmla="*/ 5890489 w 5890489"/>
                <a:gd name="connsiteY14" fmla="*/ 1321814 h 6578438"/>
                <a:gd name="connsiteX15" fmla="*/ 5887395 w 5890489"/>
                <a:gd name="connsiteY15" fmla="*/ 1318952 h 6578438"/>
                <a:gd name="connsiteX16" fmla="*/ 5830291 w 5890489"/>
                <a:gd name="connsiteY16" fmla="*/ 1265992 h 6578438"/>
                <a:gd name="connsiteX17" fmla="*/ 5815981 w 5890489"/>
                <a:gd name="connsiteY17" fmla="*/ 1252687 h 6578438"/>
                <a:gd name="connsiteX18" fmla="*/ 5801142 w 5890489"/>
                <a:gd name="connsiteY18" fmla="*/ 1240158 h 6578438"/>
                <a:gd name="connsiteX19" fmla="*/ 5771464 w 5890489"/>
                <a:gd name="connsiteY19" fmla="*/ 1214969 h 6578438"/>
                <a:gd name="connsiteX20" fmla="*/ 5651030 w 5890489"/>
                <a:gd name="connsiteY20" fmla="*/ 1115767 h 6578438"/>
                <a:gd name="connsiteX21" fmla="*/ 5123183 w 5890489"/>
                <a:gd name="connsiteY21" fmla="*/ 780443 h 6578438"/>
                <a:gd name="connsiteX22" fmla="*/ 4533860 w 5890489"/>
                <a:gd name="connsiteY22" fmla="*/ 567701 h 6578438"/>
                <a:gd name="connsiteX23" fmla="*/ 4457281 w 5890489"/>
                <a:gd name="connsiteY23" fmla="*/ 550780 h 6578438"/>
                <a:gd name="connsiteX24" fmla="*/ 4380568 w 5890489"/>
                <a:gd name="connsiteY24" fmla="*/ 535279 h 6578438"/>
                <a:gd name="connsiteX25" fmla="*/ 4303325 w 5890489"/>
                <a:gd name="connsiteY25" fmla="*/ 522879 h 6578438"/>
                <a:gd name="connsiteX26" fmla="*/ 4264769 w 5890489"/>
                <a:gd name="connsiteY26" fmla="*/ 516679 h 6578438"/>
                <a:gd name="connsiteX27" fmla="*/ 4226082 w 5890489"/>
                <a:gd name="connsiteY27" fmla="*/ 511253 h 6578438"/>
                <a:gd name="connsiteX28" fmla="*/ 4070934 w 5890489"/>
                <a:gd name="connsiteY28" fmla="*/ 494848 h 6578438"/>
                <a:gd name="connsiteX29" fmla="*/ 3915521 w 5890489"/>
                <a:gd name="connsiteY29" fmla="*/ 486065 h 6578438"/>
                <a:gd name="connsiteX30" fmla="*/ 3760241 w 5890489"/>
                <a:gd name="connsiteY30" fmla="*/ 484257 h 6578438"/>
                <a:gd name="connsiteX31" fmla="*/ 3682734 w 5890489"/>
                <a:gd name="connsiteY31" fmla="*/ 486581 h 6578438"/>
                <a:gd name="connsiteX32" fmla="*/ 3605491 w 5890489"/>
                <a:gd name="connsiteY32" fmla="*/ 488907 h 6578438"/>
                <a:gd name="connsiteX33" fmla="*/ 3527454 w 5890489"/>
                <a:gd name="connsiteY33" fmla="*/ 493169 h 6578438"/>
                <a:gd name="connsiteX34" fmla="*/ 3449151 w 5890489"/>
                <a:gd name="connsiteY34" fmla="*/ 498336 h 6578438"/>
                <a:gd name="connsiteX35" fmla="*/ 3410067 w 5890489"/>
                <a:gd name="connsiteY35" fmla="*/ 500532 h 6578438"/>
                <a:gd name="connsiteX36" fmla="*/ 3371246 w 5890489"/>
                <a:gd name="connsiteY36" fmla="*/ 504279 h 6578438"/>
                <a:gd name="connsiteX37" fmla="*/ 3293739 w 5890489"/>
                <a:gd name="connsiteY37" fmla="*/ 511512 h 6578438"/>
                <a:gd name="connsiteX38" fmla="*/ 2689445 w 5890489"/>
                <a:gd name="connsiteY38" fmla="*/ 610198 h 6578438"/>
                <a:gd name="connsiteX39" fmla="*/ 2117875 w 5890489"/>
                <a:gd name="connsiteY39" fmla="*/ 800335 h 6578438"/>
                <a:gd name="connsiteX40" fmla="*/ 1981276 w 5890489"/>
                <a:gd name="connsiteY40" fmla="*/ 865566 h 6578438"/>
                <a:gd name="connsiteX41" fmla="*/ 1847991 w 5890489"/>
                <a:gd name="connsiteY41" fmla="*/ 938676 h 6578438"/>
                <a:gd name="connsiteX42" fmla="*/ 1783069 w 5890489"/>
                <a:gd name="connsiteY42" fmla="*/ 978718 h 6578438"/>
                <a:gd name="connsiteX43" fmla="*/ 1750609 w 5890489"/>
                <a:gd name="connsiteY43" fmla="*/ 998869 h 6578438"/>
                <a:gd name="connsiteX44" fmla="*/ 1734312 w 5890489"/>
                <a:gd name="connsiteY44" fmla="*/ 1008945 h 6578438"/>
                <a:gd name="connsiteX45" fmla="*/ 1718547 w 5890489"/>
                <a:gd name="connsiteY45" fmla="*/ 1019924 h 6578438"/>
                <a:gd name="connsiteX46" fmla="*/ 1655481 w 5890489"/>
                <a:gd name="connsiteY46" fmla="*/ 1063582 h 6578438"/>
                <a:gd name="connsiteX47" fmla="*/ 1593077 w 5890489"/>
                <a:gd name="connsiteY47" fmla="*/ 1108664 h 6578438"/>
                <a:gd name="connsiteX48" fmla="*/ 1532263 w 5890489"/>
                <a:gd name="connsiteY48" fmla="*/ 1156197 h 6578438"/>
                <a:gd name="connsiteX49" fmla="*/ 1472509 w 5890489"/>
                <a:gd name="connsiteY49" fmla="*/ 1205152 h 6578438"/>
                <a:gd name="connsiteX50" fmla="*/ 1414212 w 5890489"/>
                <a:gd name="connsiteY50" fmla="*/ 1256175 h 6578438"/>
                <a:gd name="connsiteX51" fmla="*/ 1357242 w 5890489"/>
                <a:gd name="connsiteY51" fmla="*/ 1308359 h 6578438"/>
                <a:gd name="connsiteX52" fmla="*/ 1153072 w 5890489"/>
                <a:gd name="connsiteY52" fmla="*/ 1529498 h 6578438"/>
                <a:gd name="connsiteX53" fmla="*/ 1002694 w 5890489"/>
                <a:gd name="connsiteY53" fmla="*/ 1770658 h 6578438"/>
                <a:gd name="connsiteX54" fmla="*/ 974076 w 5890489"/>
                <a:gd name="connsiteY54" fmla="*/ 1835371 h 6578438"/>
                <a:gd name="connsiteX55" fmla="*/ 949564 w 5890489"/>
                <a:gd name="connsiteY55" fmla="*/ 1903573 h 6578438"/>
                <a:gd name="connsiteX56" fmla="*/ 927173 w 5890489"/>
                <a:gd name="connsiteY56" fmla="*/ 1974229 h 6578438"/>
                <a:gd name="connsiteX57" fmla="*/ 906107 w 5890489"/>
                <a:gd name="connsiteY57" fmla="*/ 2046952 h 6578438"/>
                <a:gd name="connsiteX58" fmla="*/ 751092 w 5890489"/>
                <a:gd name="connsiteY58" fmla="*/ 2676266 h 6578438"/>
                <a:gd name="connsiteX59" fmla="*/ 547189 w 5890489"/>
                <a:gd name="connsiteY59" fmla="*/ 3308422 h 6578438"/>
                <a:gd name="connsiteX60" fmla="*/ 441195 w 5890489"/>
                <a:gd name="connsiteY60" fmla="*/ 3866306 h 6578438"/>
                <a:gd name="connsiteX61" fmla="*/ 527182 w 5890489"/>
                <a:gd name="connsiteY61" fmla="*/ 4439174 h 6578438"/>
                <a:gd name="connsiteX62" fmla="*/ 775073 w 5890489"/>
                <a:gd name="connsiteY62" fmla="*/ 4987240 h 6578438"/>
                <a:gd name="connsiteX63" fmla="*/ 943206 w 5890489"/>
                <a:gd name="connsiteY63" fmla="*/ 5244933 h 6578438"/>
                <a:gd name="connsiteX64" fmla="*/ 1133728 w 5890489"/>
                <a:gd name="connsiteY64" fmla="*/ 5490356 h 6578438"/>
                <a:gd name="connsiteX65" fmla="*/ 1359626 w 5890489"/>
                <a:gd name="connsiteY65" fmla="*/ 5709815 h 6578438"/>
                <a:gd name="connsiteX66" fmla="*/ 1481254 w 5890489"/>
                <a:gd name="connsiteY66" fmla="*/ 5809146 h 6578438"/>
                <a:gd name="connsiteX67" fmla="*/ 1543260 w 5890489"/>
                <a:gd name="connsiteY67" fmla="*/ 5856940 h 6578438"/>
                <a:gd name="connsiteX68" fmla="*/ 1607518 w 5890489"/>
                <a:gd name="connsiteY68" fmla="*/ 5901374 h 6578438"/>
                <a:gd name="connsiteX69" fmla="*/ 2145566 w 5890489"/>
                <a:gd name="connsiteY69" fmla="*/ 6193814 h 6578438"/>
                <a:gd name="connsiteX70" fmla="*/ 2214991 w 5890489"/>
                <a:gd name="connsiteY70" fmla="*/ 6221844 h 6578438"/>
                <a:gd name="connsiteX71" fmla="*/ 2249307 w 5890489"/>
                <a:gd name="connsiteY71" fmla="*/ 6236182 h 6578438"/>
                <a:gd name="connsiteX72" fmla="*/ 2284285 w 5890489"/>
                <a:gd name="connsiteY72" fmla="*/ 6248711 h 6578438"/>
                <a:gd name="connsiteX73" fmla="*/ 2354241 w 5890489"/>
                <a:gd name="connsiteY73" fmla="*/ 6273124 h 6578438"/>
                <a:gd name="connsiteX74" fmla="*/ 2371597 w 5890489"/>
                <a:gd name="connsiteY74" fmla="*/ 6279324 h 6578438"/>
                <a:gd name="connsiteX75" fmla="*/ 2387894 w 5890489"/>
                <a:gd name="connsiteY75" fmla="*/ 6287719 h 6578438"/>
                <a:gd name="connsiteX76" fmla="*/ 2421414 w 5890489"/>
                <a:gd name="connsiteY76" fmla="*/ 6302186 h 6578438"/>
                <a:gd name="connsiteX77" fmla="*/ 2489117 w 5890489"/>
                <a:gd name="connsiteY77" fmla="*/ 6329441 h 6578438"/>
                <a:gd name="connsiteX78" fmla="*/ 2522902 w 5890489"/>
                <a:gd name="connsiteY78" fmla="*/ 6343134 h 6578438"/>
                <a:gd name="connsiteX79" fmla="*/ 2556953 w 5890489"/>
                <a:gd name="connsiteY79" fmla="*/ 6356051 h 6578438"/>
                <a:gd name="connsiteX80" fmla="*/ 2695009 w 5890489"/>
                <a:gd name="connsiteY80" fmla="*/ 6401905 h 6578438"/>
                <a:gd name="connsiteX81" fmla="*/ 3268035 w 5890489"/>
                <a:gd name="connsiteY81" fmla="*/ 6501238 h 6578438"/>
                <a:gd name="connsiteX82" fmla="*/ 3341038 w 5890489"/>
                <a:gd name="connsiteY82" fmla="*/ 6506145 h 6578438"/>
                <a:gd name="connsiteX83" fmla="*/ 3414703 w 5890489"/>
                <a:gd name="connsiteY83" fmla="*/ 6507050 h 6578438"/>
                <a:gd name="connsiteX84" fmla="*/ 3488237 w 5890489"/>
                <a:gd name="connsiteY84" fmla="*/ 6508212 h 6578438"/>
                <a:gd name="connsiteX85" fmla="*/ 3524142 w 5890489"/>
                <a:gd name="connsiteY85" fmla="*/ 6507955 h 6578438"/>
                <a:gd name="connsiteX86" fmla="*/ 3559252 w 5890489"/>
                <a:gd name="connsiteY86" fmla="*/ 6506921 h 6578438"/>
                <a:gd name="connsiteX87" fmla="*/ 3629207 w 5890489"/>
                <a:gd name="connsiteY87" fmla="*/ 6503045 h 6578438"/>
                <a:gd name="connsiteX88" fmla="*/ 3698633 w 5890489"/>
                <a:gd name="connsiteY88" fmla="*/ 6496845 h 6578438"/>
                <a:gd name="connsiteX89" fmla="*/ 3733213 w 5890489"/>
                <a:gd name="connsiteY89" fmla="*/ 6493357 h 6578438"/>
                <a:gd name="connsiteX90" fmla="*/ 3767529 w 5890489"/>
                <a:gd name="connsiteY90" fmla="*/ 6488707 h 6578438"/>
                <a:gd name="connsiteX91" fmla="*/ 3801845 w 5890489"/>
                <a:gd name="connsiteY91" fmla="*/ 6484057 h 6578438"/>
                <a:gd name="connsiteX92" fmla="*/ 3835895 w 5890489"/>
                <a:gd name="connsiteY92" fmla="*/ 6478116 h 6578438"/>
                <a:gd name="connsiteX93" fmla="*/ 4364801 w 5890489"/>
                <a:gd name="connsiteY93" fmla="*/ 6308517 h 6578438"/>
                <a:gd name="connsiteX94" fmla="*/ 4861379 w 5890489"/>
                <a:gd name="connsiteY94" fmla="*/ 6000576 h 6578438"/>
                <a:gd name="connsiteX95" fmla="*/ 5341263 w 5890489"/>
                <a:gd name="connsiteY95" fmla="*/ 5605834 h 6578438"/>
                <a:gd name="connsiteX96" fmla="*/ 5587301 w 5890489"/>
                <a:gd name="connsiteY96" fmla="*/ 5390379 h 6578438"/>
                <a:gd name="connsiteX97" fmla="*/ 5849105 w 5890489"/>
                <a:gd name="connsiteY97" fmla="*/ 5176344 h 6578438"/>
                <a:gd name="connsiteX98" fmla="*/ 5890489 w 5890489"/>
                <a:gd name="connsiteY98" fmla="*/ 5145260 h 6578438"/>
                <a:gd name="connsiteX99" fmla="*/ 5890489 w 5890489"/>
                <a:gd name="connsiteY99" fmla="*/ 5995323 h 6578438"/>
                <a:gd name="connsiteX100" fmla="*/ 5811477 w 5890489"/>
                <a:gd name="connsiteY100" fmla="*/ 6077819 h 6578438"/>
                <a:gd name="connsiteX101" fmla="*/ 5301384 w 5890489"/>
                <a:gd name="connsiteY101" fmla="*/ 6542958 h 6578438"/>
                <a:gd name="connsiteX102" fmla="*/ 5252008 w 5890489"/>
                <a:gd name="connsiteY102" fmla="*/ 6578438 h 6578438"/>
                <a:gd name="connsiteX103" fmla="*/ 1653730 w 5890489"/>
                <a:gd name="connsiteY103" fmla="*/ 6578438 h 6578438"/>
                <a:gd name="connsiteX104" fmla="*/ 1549768 w 5890489"/>
                <a:gd name="connsiteY104" fmla="*/ 6488821 h 6578438"/>
                <a:gd name="connsiteX105" fmla="*/ 1298282 w 5890489"/>
                <a:gd name="connsiteY105" fmla="*/ 6243932 h 6578438"/>
                <a:gd name="connsiteX106" fmla="*/ 1237999 w 5890489"/>
                <a:gd name="connsiteY106" fmla="*/ 6181671 h 6578438"/>
                <a:gd name="connsiteX107" fmla="*/ 1179967 w 5890489"/>
                <a:gd name="connsiteY107" fmla="*/ 6117862 h 6578438"/>
                <a:gd name="connsiteX108" fmla="*/ 1121936 w 5890489"/>
                <a:gd name="connsiteY108" fmla="*/ 6054569 h 6578438"/>
                <a:gd name="connsiteX109" fmla="*/ 1065628 w 5890489"/>
                <a:gd name="connsiteY109" fmla="*/ 5990243 h 6578438"/>
                <a:gd name="connsiteX110" fmla="*/ 954335 w 5890489"/>
                <a:gd name="connsiteY110" fmla="*/ 5861460 h 6578438"/>
                <a:gd name="connsiteX111" fmla="*/ 898953 w 5890489"/>
                <a:gd name="connsiteY111" fmla="*/ 5797393 h 6578438"/>
                <a:gd name="connsiteX112" fmla="*/ 842908 w 5890489"/>
                <a:gd name="connsiteY112" fmla="*/ 5733582 h 6578438"/>
                <a:gd name="connsiteX113" fmla="*/ 622442 w 5890489"/>
                <a:gd name="connsiteY113" fmla="*/ 5471884 h 6578438"/>
                <a:gd name="connsiteX114" fmla="*/ 425559 w 5890489"/>
                <a:gd name="connsiteY114" fmla="*/ 5190036 h 6578438"/>
                <a:gd name="connsiteX115" fmla="*/ 123877 w 5890489"/>
                <a:gd name="connsiteY115" fmla="*/ 4564210 h 6578438"/>
                <a:gd name="connsiteX116" fmla="*/ 130 w 5890489"/>
                <a:gd name="connsiteY116" fmla="*/ 3865530 h 6578438"/>
                <a:gd name="connsiteX117" fmla="*/ 30602 w 5890489"/>
                <a:gd name="connsiteY117" fmla="*/ 3505793 h 6578438"/>
                <a:gd name="connsiteX118" fmla="*/ 126924 w 5890489"/>
                <a:gd name="connsiteY118" fmla="*/ 3157164 h 6578438"/>
                <a:gd name="connsiteX119" fmla="*/ 334803 w 5890489"/>
                <a:gd name="connsiteY119" fmla="*/ 2560530 h 6578438"/>
                <a:gd name="connsiteX120" fmla="*/ 381176 w 5890489"/>
                <a:gd name="connsiteY120" fmla="*/ 2409144 h 6578438"/>
                <a:gd name="connsiteX121" fmla="*/ 425825 w 5890489"/>
                <a:gd name="connsiteY121" fmla="*/ 2255819 h 6578438"/>
                <a:gd name="connsiteX122" fmla="*/ 470210 w 5890489"/>
                <a:gd name="connsiteY122" fmla="*/ 2099523 h 6578438"/>
                <a:gd name="connsiteX123" fmla="*/ 492998 w 5890489"/>
                <a:gd name="connsiteY123" fmla="*/ 2020213 h 6578438"/>
                <a:gd name="connsiteX124" fmla="*/ 517509 w 5890489"/>
                <a:gd name="connsiteY124" fmla="*/ 1939224 h 6578438"/>
                <a:gd name="connsiteX125" fmla="*/ 544007 w 5890489"/>
                <a:gd name="connsiteY125" fmla="*/ 1857201 h 6578438"/>
                <a:gd name="connsiteX126" fmla="*/ 573288 w 5890489"/>
                <a:gd name="connsiteY126" fmla="*/ 1774274 h 6578438"/>
                <a:gd name="connsiteX127" fmla="*/ 606146 w 5890489"/>
                <a:gd name="connsiteY127" fmla="*/ 1690832 h 6578438"/>
                <a:gd name="connsiteX128" fmla="*/ 644569 w 5890489"/>
                <a:gd name="connsiteY128" fmla="*/ 1607775 h 6578438"/>
                <a:gd name="connsiteX129" fmla="*/ 837874 w 5890489"/>
                <a:gd name="connsiteY129" fmla="*/ 1297638 h 6578438"/>
                <a:gd name="connsiteX130" fmla="*/ 1069602 w 5890489"/>
                <a:gd name="connsiteY130" fmla="*/ 1032194 h 6578438"/>
                <a:gd name="connsiteX131" fmla="*/ 1130548 w 5890489"/>
                <a:gd name="connsiteY131" fmla="*/ 970839 h 6578438"/>
                <a:gd name="connsiteX132" fmla="*/ 1192024 w 5890489"/>
                <a:gd name="connsiteY132" fmla="*/ 910129 h 6578438"/>
                <a:gd name="connsiteX133" fmla="*/ 1255356 w 5890489"/>
                <a:gd name="connsiteY133" fmla="*/ 850841 h 6578438"/>
                <a:gd name="connsiteX134" fmla="*/ 1319614 w 5890489"/>
                <a:gd name="connsiteY134" fmla="*/ 792068 h 6578438"/>
                <a:gd name="connsiteX135" fmla="*/ 1385728 w 5890489"/>
                <a:gd name="connsiteY135" fmla="*/ 734975 h 6578438"/>
                <a:gd name="connsiteX136" fmla="*/ 1452768 w 5890489"/>
                <a:gd name="connsiteY136" fmla="*/ 678528 h 6578438"/>
                <a:gd name="connsiteX137" fmla="*/ 1469594 w 5890489"/>
                <a:gd name="connsiteY137" fmla="*/ 664449 h 6578438"/>
                <a:gd name="connsiteX138" fmla="*/ 1487083 w 5890489"/>
                <a:gd name="connsiteY138" fmla="*/ 651015 h 6578438"/>
                <a:gd name="connsiteX139" fmla="*/ 1522193 w 5890489"/>
                <a:gd name="connsiteY139" fmla="*/ 624277 h 6578438"/>
                <a:gd name="connsiteX140" fmla="*/ 1592415 w 5890489"/>
                <a:gd name="connsiteY140" fmla="*/ 570671 h 6578438"/>
                <a:gd name="connsiteX141" fmla="*/ 1738287 w 5890489"/>
                <a:gd name="connsiteY141" fmla="*/ 469402 h 6578438"/>
                <a:gd name="connsiteX142" fmla="*/ 1890918 w 5890489"/>
                <a:gd name="connsiteY142" fmla="*/ 376530 h 6578438"/>
                <a:gd name="connsiteX143" fmla="*/ 2555363 w 5890489"/>
                <a:gd name="connsiteY143" fmla="*/ 105274 h 6578438"/>
                <a:gd name="connsiteX144" fmla="*/ 3259291 w 5890489"/>
                <a:gd name="connsiteY144" fmla="*/ 3229 h 6578438"/>
                <a:gd name="connsiteX145" fmla="*/ 3347265 w 5890489"/>
                <a:gd name="connsiteY145" fmla="*/ 903 h 6578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5890489" h="6578438">
                  <a:moveTo>
                    <a:pt x="3391253" y="0"/>
                  </a:moveTo>
                  <a:lnTo>
                    <a:pt x="3434974" y="646"/>
                  </a:lnTo>
                  <a:lnTo>
                    <a:pt x="3522419" y="2712"/>
                  </a:lnTo>
                  <a:cubicBezTo>
                    <a:pt x="3551567" y="3488"/>
                    <a:pt x="3580451" y="3746"/>
                    <a:pt x="3610261" y="6458"/>
                  </a:cubicBezTo>
                  <a:cubicBezTo>
                    <a:pt x="3669353" y="10850"/>
                    <a:pt x="3728179" y="14337"/>
                    <a:pt x="3786872" y="20667"/>
                  </a:cubicBezTo>
                  <a:lnTo>
                    <a:pt x="3962291" y="43530"/>
                  </a:lnTo>
                  <a:lnTo>
                    <a:pt x="4135855" y="75176"/>
                  </a:lnTo>
                  <a:cubicBezTo>
                    <a:pt x="4193224" y="87836"/>
                    <a:pt x="4250328" y="101398"/>
                    <a:pt x="4307299" y="114315"/>
                  </a:cubicBezTo>
                  <a:cubicBezTo>
                    <a:pt x="4364139" y="128394"/>
                    <a:pt x="4420050" y="145575"/>
                    <a:pt x="4476358" y="160816"/>
                  </a:cubicBezTo>
                  <a:cubicBezTo>
                    <a:pt x="4504580" y="167921"/>
                    <a:pt x="4532138" y="177995"/>
                    <a:pt x="4559829" y="186779"/>
                  </a:cubicBezTo>
                  <a:lnTo>
                    <a:pt x="4642901" y="213648"/>
                  </a:lnTo>
                  <a:cubicBezTo>
                    <a:pt x="4863234" y="288307"/>
                    <a:pt x="5076414" y="379371"/>
                    <a:pt x="5280847" y="485936"/>
                  </a:cubicBezTo>
                  <a:cubicBezTo>
                    <a:pt x="5485018" y="592631"/>
                    <a:pt x="5681768" y="713145"/>
                    <a:pt x="5865400" y="851099"/>
                  </a:cubicBezTo>
                  <a:lnTo>
                    <a:pt x="5890489" y="870950"/>
                  </a:lnTo>
                  <a:lnTo>
                    <a:pt x="5890489" y="1321814"/>
                  </a:lnTo>
                  <a:lnTo>
                    <a:pt x="5887395" y="1318952"/>
                  </a:lnTo>
                  <a:lnTo>
                    <a:pt x="5830291" y="1265992"/>
                  </a:lnTo>
                  <a:lnTo>
                    <a:pt x="5815981" y="1252687"/>
                  </a:lnTo>
                  <a:lnTo>
                    <a:pt x="5801142" y="1240158"/>
                  </a:lnTo>
                  <a:lnTo>
                    <a:pt x="5771464" y="1214969"/>
                  </a:lnTo>
                  <a:cubicBezTo>
                    <a:pt x="5731849" y="1181385"/>
                    <a:pt x="5692897" y="1146896"/>
                    <a:pt x="5651030" y="1115767"/>
                  </a:cubicBezTo>
                  <a:cubicBezTo>
                    <a:pt x="5487534" y="986985"/>
                    <a:pt x="5311321" y="872542"/>
                    <a:pt x="5123183" y="780443"/>
                  </a:cubicBezTo>
                  <a:cubicBezTo>
                    <a:pt x="4935309" y="688087"/>
                    <a:pt x="4737102" y="616398"/>
                    <a:pt x="4533860" y="567701"/>
                  </a:cubicBezTo>
                  <a:lnTo>
                    <a:pt x="4457281" y="550780"/>
                  </a:lnTo>
                  <a:cubicBezTo>
                    <a:pt x="4431709" y="545484"/>
                    <a:pt x="4406536" y="538896"/>
                    <a:pt x="4380568" y="535279"/>
                  </a:cubicBezTo>
                  <a:lnTo>
                    <a:pt x="4303325" y="522879"/>
                  </a:lnTo>
                  <a:lnTo>
                    <a:pt x="4264769" y="516679"/>
                  </a:lnTo>
                  <a:cubicBezTo>
                    <a:pt x="4251918" y="514612"/>
                    <a:pt x="4239067" y="512415"/>
                    <a:pt x="4226082" y="511253"/>
                  </a:cubicBezTo>
                  <a:cubicBezTo>
                    <a:pt x="4174145" y="505829"/>
                    <a:pt x="4122606" y="499498"/>
                    <a:pt x="4070934" y="494848"/>
                  </a:cubicBezTo>
                  <a:lnTo>
                    <a:pt x="3915521" y="486065"/>
                  </a:lnTo>
                  <a:lnTo>
                    <a:pt x="3760241" y="484257"/>
                  </a:lnTo>
                  <a:cubicBezTo>
                    <a:pt x="3734405" y="483869"/>
                    <a:pt x="3708571" y="485936"/>
                    <a:pt x="3682734" y="486581"/>
                  </a:cubicBezTo>
                  <a:lnTo>
                    <a:pt x="3605491" y="488907"/>
                  </a:lnTo>
                  <a:cubicBezTo>
                    <a:pt x="3579921" y="489165"/>
                    <a:pt x="3553555" y="491490"/>
                    <a:pt x="3527454" y="493169"/>
                  </a:cubicBezTo>
                  <a:lnTo>
                    <a:pt x="3449151" y="498336"/>
                  </a:lnTo>
                  <a:lnTo>
                    <a:pt x="3410067" y="500532"/>
                  </a:lnTo>
                  <a:lnTo>
                    <a:pt x="3371246" y="504279"/>
                  </a:lnTo>
                  <a:cubicBezTo>
                    <a:pt x="3345410" y="506862"/>
                    <a:pt x="3319575" y="509315"/>
                    <a:pt x="3293739" y="511512"/>
                  </a:cubicBezTo>
                  <a:cubicBezTo>
                    <a:pt x="3087450" y="531662"/>
                    <a:pt x="2885531" y="563180"/>
                    <a:pt x="2689445" y="610198"/>
                  </a:cubicBezTo>
                  <a:cubicBezTo>
                    <a:pt x="2493357" y="657344"/>
                    <a:pt x="2302303" y="719088"/>
                    <a:pt x="2117875" y="800335"/>
                  </a:cubicBezTo>
                  <a:cubicBezTo>
                    <a:pt x="2072298" y="821648"/>
                    <a:pt x="2026854" y="843606"/>
                    <a:pt x="1981276" y="865566"/>
                  </a:cubicBezTo>
                  <a:cubicBezTo>
                    <a:pt x="1937025" y="889978"/>
                    <a:pt x="1891978" y="913229"/>
                    <a:pt x="1847991" y="938676"/>
                  </a:cubicBezTo>
                  <a:lnTo>
                    <a:pt x="1783069" y="978718"/>
                  </a:lnTo>
                  <a:lnTo>
                    <a:pt x="1750609" y="998869"/>
                  </a:lnTo>
                  <a:lnTo>
                    <a:pt x="1734312" y="1008945"/>
                  </a:lnTo>
                  <a:lnTo>
                    <a:pt x="1718547" y="1019924"/>
                  </a:lnTo>
                  <a:lnTo>
                    <a:pt x="1655481" y="1063582"/>
                  </a:lnTo>
                  <a:cubicBezTo>
                    <a:pt x="1634414" y="1078178"/>
                    <a:pt x="1612950" y="1092259"/>
                    <a:pt x="1593077" y="1108664"/>
                  </a:cubicBezTo>
                  <a:lnTo>
                    <a:pt x="1532263" y="1156197"/>
                  </a:lnTo>
                  <a:cubicBezTo>
                    <a:pt x="1511992" y="1172085"/>
                    <a:pt x="1491587" y="1187844"/>
                    <a:pt x="1472509" y="1205152"/>
                  </a:cubicBezTo>
                  <a:lnTo>
                    <a:pt x="1414212" y="1256175"/>
                  </a:lnTo>
                  <a:cubicBezTo>
                    <a:pt x="1395001" y="1273354"/>
                    <a:pt x="1375127" y="1290147"/>
                    <a:pt x="1357242" y="1308359"/>
                  </a:cubicBezTo>
                  <a:cubicBezTo>
                    <a:pt x="1283178" y="1379532"/>
                    <a:pt x="1212163" y="1452513"/>
                    <a:pt x="1153072" y="1529498"/>
                  </a:cubicBezTo>
                  <a:cubicBezTo>
                    <a:pt x="1090933" y="1605578"/>
                    <a:pt x="1043501" y="1685794"/>
                    <a:pt x="1002694" y="1770658"/>
                  </a:cubicBezTo>
                  <a:lnTo>
                    <a:pt x="974076" y="1835371"/>
                  </a:lnTo>
                  <a:lnTo>
                    <a:pt x="949564" y="1903573"/>
                  </a:lnTo>
                  <a:cubicBezTo>
                    <a:pt x="940820" y="1925661"/>
                    <a:pt x="934593" y="1950719"/>
                    <a:pt x="927173" y="1974229"/>
                  </a:cubicBezTo>
                  <a:cubicBezTo>
                    <a:pt x="920019" y="1998254"/>
                    <a:pt x="912468" y="2021504"/>
                    <a:pt x="906107" y="2046952"/>
                  </a:cubicBezTo>
                  <a:cubicBezTo>
                    <a:pt x="853906" y="2245614"/>
                    <a:pt x="809918" y="2463136"/>
                    <a:pt x="751092" y="2676266"/>
                  </a:cubicBezTo>
                  <a:cubicBezTo>
                    <a:pt x="693458" y="2889912"/>
                    <a:pt x="624166" y="3100976"/>
                    <a:pt x="547189" y="3308422"/>
                  </a:cubicBezTo>
                  <a:cubicBezTo>
                    <a:pt x="479617" y="3487580"/>
                    <a:pt x="444109" y="3675523"/>
                    <a:pt x="441195" y="3866306"/>
                  </a:cubicBezTo>
                  <a:cubicBezTo>
                    <a:pt x="438014" y="4057089"/>
                    <a:pt x="469282" y="4250456"/>
                    <a:pt x="527182" y="4439174"/>
                  </a:cubicBezTo>
                  <a:cubicBezTo>
                    <a:pt x="584815" y="4628278"/>
                    <a:pt x="671067" y="4811828"/>
                    <a:pt x="775073" y="4987240"/>
                  </a:cubicBezTo>
                  <a:cubicBezTo>
                    <a:pt x="827009" y="5075075"/>
                    <a:pt x="884246" y="5160327"/>
                    <a:pt x="943206" y="5244933"/>
                  </a:cubicBezTo>
                  <a:cubicBezTo>
                    <a:pt x="1002296" y="5329411"/>
                    <a:pt x="1064964" y="5412337"/>
                    <a:pt x="1133728" y="5490356"/>
                  </a:cubicBezTo>
                  <a:cubicBezTo>
                    <a:pt x="1203949" y="5567728"/>
                    <a:pt x="1279337" y="5642259"/>
                    <a:pt x="1359626" y="5709815"/>
                  </a:cubicBezTo>
                  <a:cubicBezTo>
                    <a:pt x="1398711" y="5744949"/>
                    <a:pt x="1439916" y="5777241"/>
                    <a:pt x="1481254" y="5809146"/>
                  </a:cubicBezTo>
                  <a:cubicBezTo>
                    <a:pt x="1501922" y="5825163"/>
                    <a:pt x="1522325" y="5841309"/>
                    <a:pt x="1543260" y="5856940"/>
                  </a:cubicBezTo>
                  <a:cubicBezTo>
                    <a:pt x="1564591" y="5871923"/>
                    <a:pt x="1585921" y="5886777"/>
                    <a:pt x="1607518" y="5901374"/>
                  </a:cubicBezTo>
                  <a:cubicBezTo>
                    <a:pt x="1778565" y="6019693"/>
                    <a:pt x="1961271" y="6115924"/>
                    <a:pt x="2145566" y="6193814"/>
                  </a:cubicBezTo>
                  <a:lnTo>
                    <a:pt x="2214991" y="6221844"/>
                  </a:lnTo>
                  <a:lnTo>
                    <a:pt x="2249307" y="6236182"/>
                  </a:lnTo>
                  <a:cubicBezTo>
                    <a:pt x="2260702" y="6241089"/>
                    <a:pt x="2272625" y="6244577"/>
                    <a:pt x="2284285" y="6248711"/>
                  </a:cubicBezTo>
                  <a:lnTo>
                    <a:pt x="2354241" y="6273124"/>
                  </a:lnTo>
                  <a:cubicBezTo>
                    <a:pt x="2360070" y="6275190"/>
                    <a:pt x="2365899" y="6277128"/>
                    <a:pt x="2371597" y="6279324"/>
                  </a:cubicBezTo>
                  <a:cubicBezTo>
                    <a:pt x="2377161" y="6281778"/>
                    <a:pt x="2382329" y="6285007"/>
                    <a:pt x="2387894" y="6287719"/>
                  </a:cubicBezTo>
                  <a:cubicBezTo>
                    <a:pt x="2398757" y="6293274"/>
                    <a:pt x="2410153" y="6297666"/>
                    <a:pt x="2421414" y="6302186"/>
                  </a:cubicBezTo>
                  <a:lnTo>
                    <a:pt x="2489117" y="6329441"/>
                  </a:lnTo>
                  <a:lnTo>
                    <a:pt x="2522902" y="6343134"/>
                  </a:lnTo>
                  <a:cubicBezTo>
                    <a:pt x="2534165" y="6347654"/>
                    <a:pt x="2545294" y="6352563"/>
                    <a:pt x="2556953" y="6356051"/>
                  </a:cubicBezTo>
                  <a:lnTo>
                    <a:pt x="2695009" y="6401905"/>
                  </a:lnTo>
                  <a:cubicBezTo>
                    <a:pt x="2880895" y="6457190"/>
                    <a:pt x="3073141" y="6489095"/>
                    <a:pt x="3268035" y="6501238"/>
                  </a:cubicBezTo>
                  <a:cubicBezTo>
                    <a:pt x="3292413" y="6502659"/>
                    <a:pt x="3316527" y="6505629"/>
                    <a:pt x="3341038" y="6506145"/>
                  </a:cubicBezTo>
                  <a:lnTo>
                    <a:pt x="3414703" y="6507050"/>
                  </a:lnTo>
                  <a:lnTo>
                    <a:pt x="3488237" y="6508212"/>
                  </a:lnTo>
                  <a:cubicBezTo>
                    <a:pt x="3500690" y="6508729"/>
                    <a:pt x="3512483" y="6508471"/>
                    <a:pt x="3524142" y="6507955"/>
                  </a:cubicBezTo>
                  <a:lnTo>
                    <a:pt x="3559252" y="6506921"/>
                  </a:lnTo>
                  <a:cubicBezTo>
                    <a:pt x="3582835" y="6506792"/>
                    <a:pt x="3605889" y="6504467"/>
                    <a:pt x="3629207" y="6503045"/>
                  </a:cubicBezTo>
                  <a:cubicBezTo>
                    <a:pt x="3652526" y="6502012"/>
                    <a:pt x="3675579" y="6499171"/>
                    <a:pt x="3698633" y="6496845"/>
                  </a:cubicBezTo>
                  <a:cubicBezTo>
                    <a:pt x="3710160" y="6495683"/>
                    <a:pt x="3721819" y="6494907"/>
                    <a:pt x="3733213" y="6493357"/>
                  </a:cubicBezTo>
                  <a:lnTo>
                    <a:pt x="3767529" y="6488707"/>
                  </a:lnTo>
                  <a:lnTo>
                    <a:pt x="3801845" y="6484057"/>
                  </a:lnTo>
                  <a:lnTo>
                    <a:pt x="3835895" y="6478116"/>
                  </a:lnTo>
                  <a:cubicBezTo>
                    <a:pt x="4017673" y="6446727"/>
                    <a:pt x="4194152" y="6390281"/>
                    <a:pt x="4364801" y="6308517"/>
                  </a:cubicBezTo>
                  <a:cubicBezTo>
                    <a:pt x="4535583" y="6227139"/>
                    <a:pt x="4700138" y="6120962"/>
                    <a:pt x="4861379" y="6000576"/>
                  </a:cubicBezTo>
                  <a:cubicBezTo>
                    <a:pt x="5022621" y="5879931"/>
                    <a:pt x="5180684" y="5745337"/>
                    <a:pt x="5341263" y="5605834"/>
                  </a:cubicBezTo>
                  <a:lnTo>
                    <a:pt x="5587301" y="5390379"/>
                  </a:lnTo>
                  <a:cubicBezTo>
                    <a:pt x="5674216" y="5315718"/>
                    <a:pt x="5761527" y="5244416"/>
                    <a:pt x="5849105" y="5176344"/>
                  </a:cubicBezTo>
                  <a:lnTo>
                    <a:pt x="5890489" y="5145260"/>
                  </a:lnTo>
                  <a:lnTo>
                    <a:pt x="5890489" y="5995323"/>
                  </a:lnTo>
                  <a:lnTo>
                    <a:pt x="5811477" y="6077819"/>
                  </a:lnTo>
                  <a:cubicBezTo>
                    <a:pt x="5654739" y="6238377"/>
                    <a:pt x="5487138" y="6396093"/>
                    <a:pt x="5301384" y="6542958"/>
                  </a:cubicBezTo>
                  <a:lnTo>
                    <a:pt x="5252008" y="6578438"/>
                  </a:lnTo>
                  <a:lnTo>
                    <a:pt x="1653730" y="6578438"/>
                  </a:lnTo>
                  <a:lnTo>
                    <a:pt x="1549768" y="6488821"/>
                  </a:lnTo>
                  <a:cubicBezTo>
                    <a:pt x="1461976" y="6409495"/>
                    <a:pt x="1378573" y="6327182"/>
                    <a:pt x="1298282" y="6243932"/>
                  </a:cubicBezTo>
                  <a:cubicBezTo>
                    <a:pt x="1278277" y="6223006"/>
                    <a:pt x="1258138" y="6202210"/>
                    <a:pt x="1237999" y="6181671"/>
                  </a:cubicBezTo>
                  <a:lnTo>
                    <a:pt x="1179967" y="6117862"/>
                  </a:lnTo>
                  <a:lnTo>
                    <a:pt x="1121936" y="6054569"/>
                  </a:lnTo>
                  <a:cubicBezTo>
                    <a:pt x="1102328" y="6033644"/>
                    <a:pt x="1084573" y="6011427"/>
                    <a:pt x="1065628" y="5990243"/>
                  </a:cubicBezTo>
                  <a:cubicBezTo>
                    <a:pt x="1028662" y="5947099"/>
                    <a:pt x="990239" y="5904991"/>
                    <a:pt x="954335" y="5861460"/>
                  </a:cubicBezTo>
                  <a:cubicBezTo>
                    <a:pt x="936050" y="5840018"/>
                    <a:pt x="917634" y="5818446"/>
                    <a:pt x="898953" y="5797393"/>
                  </a:cubicBezTo>
                  <a:cubicBezTo>
                    <a:pt x="880404" y="5776208"/>
                    <a:pt x="861325" y="5755412"/>
                    <a:pt x="842908" y="5733582"/>
                  </a:cubicBezTo>
                  <a:cubicBezTo>
                    <a:pt x="767919" y="5647942"/>
                    <a:pt x="693061" y="5561786"/>
                    <a:pt x="622442" y="5471884"/>
                  </a:cubicBezTo>
                  <a:cubicBezTo>
                    <a:pt x="551559" y="5382112"/>
                    <a:pt x="486639" y="5287430"/>
                    <a:pt x="425559" y="5190036"/>
                  </a:cubicBezTo>
                  <a:cubicBezTo>
                    <a:pt x="303668" y="4994990"/>
                    <a:pt x="200193" y="4786123"/>
                    <a:pt x="123877" y="4564210"/>
                  </a:cubicBezTo>
                  <a:cubicBezTo>
                    <a:pt x="47694" y="4342555"/>
                    <a:pt x="2249" y="4106045"/>
                    <a:pt x="130" y="3865530"/>
                  </a:cubicBezTo>
                  <a:cubicBezTo>
                    <a:pt x="-1328" y="3745403"/>
                    <a:pt x="9537" y="3624629"/>
                    <a:pt x="30602" y="3505793"/>
                  </a:cubicBezTo>
                  <a:cubicBezTo>
                    <a:pt x="51802" y="3386828"/>
                    <a:pt x="84659" y="3270059"/>
                    <a:pt x="126924" y="3157164"/>
                  </a:cubicBezTo>
                  <a:cubicBezTo>
                    <a:pt x="200457" y="2959276"/>
                    <a:pt x="271737" y="2761388"/>
                    <a:pt x="334803" y="2560530"/>
                  </a:cubicBezTo>
                  <a:lnTo>
                    <a:pt x="381176" y="2409144"/>
                  </a:lnTo>
                  <a:lnTo>
                    <a:pt x="425825" y="2255819"/>
                  </a:lnTo>
                  <a:lnTo>
                    <a:pt x="470210" y="2099523"/>
                  </a:lnTo>
                  <a:lnTo>
                    <a:pt x="492998" y="2020213"/>
                  </a:lnTo>
                  <a:lnTo>
                    <a:pt x="517509" y="1939224"/>
                  </a:lnTo>
                  <a:cubicBezTo>
                    <a:pt x="525061" y="1912485"/>
                    <a:pt x="534866" y="1884586"/>
                    <a:pt x="544007" y="1857201"/>
                  </a:cubicBezTo>
                  <a:cubicBezTo>
                    <a:pt x="553680" y="1829559"/>
                    <a:pt x="561496" y="1802304"/>
                    <a:pt x="573288" y="1774274"/>
                  </a:cubicBezTo>
                  <a:lnTo>
                    <a:pt x="606146" y="1690832"/>
                  </a:lnTo>
                  <a:cubicBezTo>
                    <a:pt x="618467" y="1663060"/>
                    <a:pt x="631716" y="1635417"/>
                    <a:pt x="644569" y="1607775"/>
                  </a:cubicBezTo>
                  <a:cubicBezTo>
                    <a:pt x="698625" y="1498368"/>
                    <a:pt x="763413" y="1391287"/>
                    <a:pt x="837874" y="1297638"/>
                  </a:cubicBezTo>
                  <a:cubicBezTo>
                    <a:pt x="910348" y="1201278"/>
                    <a:pt x="990107" y="1115897"/>
                    <a:pt x="1069602" y="1032194"/>
                  </a:cubicBezTo>
                  <a:cubicBezTo>
                    <a:pt x="1089079" y="1010624"/>
                    <a:pt x="1110012" y="990990"/>
                    <a:pt x="1130548" y="970839"/>
                  </a:cubicBezTo>
                  <a:lnTo>
                    <a:pt x="1192024" y="910129"/>
                  </a:lnTo>
                  <a:cubicBezTo>
                    <a:pt x="1212031" y="889462"/>
                    <a:pt x="1234024" y="870475"/>
                    <a:pt x="1255356" y="850841"/>
                  </a:cubicBezTo>
                  <a:lnTo>
                    <a:pt x="1319614" y="792068"/>
                  </a:lnTo>
                  <a:cubicBezTo>
                    <a:pt x="1340680" y="772176"/>
                    <a:pt x="1363469" y="753834"/>
                    <a:pt x="1385728" y="734975"/>
                  </a:cubicBezTo>
                  <a:lnTo>
                    <a:pt x="1452768" y="678528"/>
                  </a:lnTo>
                  <a:lnTo>
                    <a:pt x="1469594" y="664449"/>
                  </a:lnTo>
                  <a:lnTo>
                    <a:pt x="1487083" y="651015"/>
                  </a:lnTo>
                  <a:lnTo>
                    <a:pt x="1522193" y="624277"/>
                  </a:lnTo>
                  <a:lnTo>
                    <a:pt x="1592415" y="570671"/>
                  </a:lnTo>
                  <a:cubicBezTo>
                    <a:pt x="1640110" y="535925"/>
                    <a:pt x="1689531" y="503245"/>
                    <a:pt x="1738287" y="469402"/>
                  </a:cubicBezTo>
                  <a:cubicBezTo>
                    <a:pt x="1788634" y="438015"/>
                    <a:pt x="1839643" y="407013"/>
                    <a:pt x="1890918" y="376530"/>
                  </a:cubicBezTo>
                  <a:cubicBezTo>
                    <a:pt x="2098400" y="258209"/>
                    <a:pt x="2323503" y="166241"/>
                    <a:pt x="2555363" y="105274"/>
                  </a:cubicBezTo>
                  <a:cubicBezTo>
                    <a:pt x="2787223" y="44047"/>
                    <a:pt x="3024516" y="12013"/>
                    <a:pt x="3259291" y="3229"/>
                  </a:cubicBezTo>
                  <a:lnTo>
                    <a:pt x="3347265" y="903"/>
                  </a:ln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A5348F-9FF6-485F-898D-1BED7EC72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5999" y="52997"/>
              <a:ext cx="6093363" cy="6805004"/>
            </a:xfrm>
            <a:custGeom>
              <a:avLst/>
              <a:gdLst>
                <a:gd name="connsiteX0" fmla="*/ 3517682 w 5890491"/>
                <a:gd name="connsiteY0" fmla="*/ 0 h 6578439"/>
                <a:gd name="connsiteX1" fmla="*/ 5849513 w 5890491"/>
                <a:gd name="connsiteY1" fmla="*/ 841730 h 6578439"/>
                <a:gd name="connsiteX2" fmla="*/ 5890491 w 5890491"/>
                <a:gd name="connsiteY2" fmla="*/ 879061 h 6578439"/>
                <a:gd name="connsiteX3" fmla="*/ 5890491 w 5890491"/>
                <a:gd name="connsiteY3" fmla="*/ 2034114 h 6578439"/>
                <a:gd name="connsiteX4" fmla="*/ 5757065 w 5890491"/>
                <a:gd name="connsiteY4" fmla="*/ 1854938 h 6578439"/>
                <a:gd name="connsiteX5" fmla="*/ 5564060 w 5890491"/>
                <a:gd name="connsiteY5" fmla="*/ 1642182 h 6578439"/>
                <a:gd name="connsiteX6" fmla="*/ 3517551 w 5890491"/>
                <a:gd name="connsiteY6" fmla="*/ 790012 h 6578439"/>
                <a:gd name="connsiteX7" fmla="*/ 1611552 w 5890491"/>
                <a:gd name="connsiteY7" fmla="*/ 1543282 h 6578439"/>
                <a:gd name="connsiteX8" fmla="*/ 1340656 w 5890491"/>
                <a:gd name="connsiteY8" fmla="*/ 1897925 h 6578439"/>
                <a:gd name="connsiteX9" fmla="*/ 1201705 w 5890491"/>
                <a:gd name="connsiteY9" fmla="*/ 2361213 h 6578439"/>
                <a:gd name="connsiteX10" fmla="*/ 852705 w 5890491"/>
                <a:gd name="connsiteY10" fmla="*/ 3529176 h 6578439"/>
                <a:gd name="connsiteX11" fmla="*/ 863863 w 5890491"/>
                <a:gd name="connsiteY11" fmla="*/ 4437051 h 6578439"/>
                <a:gd name="connsiteX12" fmla="*/ 1413569 w 5890491"/>
                <a:gd name="connsiteY12" fmla="*/ 5357174 h 6578439"/>
                <a:gd name="connsiteX13" fmla="*/ 2339129 w 5890491"/>
                <a:gd name="connsiteY13" fmla="*/ 6143367 h 6578439"/>
                <a:gd name="connsiteX14" fmla="*/ 3439449 w 5890491"/>
                <a:gd name="connsiteY14" fmla="*/ 6420049 h 6578439"/>
                <a:gd name="connsiteX15" fmla="*/ 5251388 w 5890491"/>
                <a:gd name="connsiteY15" fmla="*/ 5349009 h 6578439"/>
                <a:gd name="connsiteX16" fmla="*/ 5657731 w 5890491"/>
                <a:gd name="connsiteY16" fmla="*/ 4959205 h 6578439"/>
                <a:gd name="connsiteX17" fmla="*/ 5836127 w 5890491"/>
                <a:gd name="connsiteY17" fmla="*/ 4792052 h 6578439"/>
                <a:gd name="connsiteX18" fmla="*/ 5890491 w 5890491"/>
                <a:gd name="connsiteY18" fmla="*/ 4738662 h 6578439"/>
                <a:gd name="connsiteX19" fmla="*/ 5890491 w 5890491"/>
                <a:gd name="connsiteY19" fmla="*/ 5821964 h 6578439"/>
                <a:gd name="connsiteX20" fmla="*/ 5802001 w 5890491"/>
                <a:gd name="connsiteY20" fmla="*/ 5907904 h 6578439"/>
                <a:gd name="connsiteX21" fmla="*/ 5294358 w 5890491"/>
                <a:gd name="connsiteY21" fmla="*/ 6397505 h 6578439"/>
                <a:gd name="connsiteX22" fmla="*/ 5077178 w 5890491"/>
                <a:gd name="connsiteY22" fmla="*/ 6578439 h 6578439"/>
                <a:gd name="connsiteX23" fmla="*/ 1567290 w 5890491"/>
                <a:gd name="connsiteY23" fmla="*/ 6578439 h 6578439"/>
                <a:gd name="connsiteX24" fmla="*/ 1508588 w 5890491"/>
                <a:gd name="connsiteY24" fmla="*/ 6535186 h 6578439"/>
                <a:gd name="connsiteX25" fmla="*/ 826498 w 5890491"/>
                <a:gd name="connsiteY25" fmla="*/ 5876034 h 6578439"/>
                <a:gd name="connsiteX26" fmla="*/ 122403 w 5890491"/>
                <a:gd name="connsiteY26" fmla="*/ 3255655 h 6578439"/>
                <a:gd name="connsiteX27" fmla="*/ 1061197 w 5890491"/>
                <a:gd name="connsiteY27" fmla="*/ 984650 h 6578439"/>
                <a:gd name="connsiteX28" fmla="*/ 3517682 w 5890491"/>
                <a:gd name="connsiteY28" fmla="*/ 0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890491" h="6578439">
                  <a:moveTo>
                    <a:pt x="3517682" y="0"/>
                  </a:moveTo>
                  <a:cubicBezTo>
                    <a:pt x="4402017" y="0"/>
                    <a:pt x="5213742" y="315483"/>
                    <a:pt x="5849513" y="841730"/>
                  </a:cubicBezTo>
                  <a:lnTo>
                    <a:pt x="5890491" y="879061"/>
                  </a:lnTo>
                  <a:lnTo>
                    <a:pt x="5890491" y="2034114"/>
                  </a:lnTo>
                  <a:lnTo>
                    <a:pt x="5757065" y="1854938"/>
                  </a:lnTo>
                  <a:cubicBezTo>
                    <a:pt x="5696443" y="1781264"/>
                    <a:pt x="5632076" y="1710299"/>
                    <a:pt x="5564060" y="1642182"/>
                  </a:cubicBezTo>
                  <a:cubicBezTo>
                    <a:pt x="5015393" y="1092636"/>
                    <a:pt x="4288592" y="790012"/>
                    <a:pt x="3517551" y="790012"/>
                  </a:cubicBezTo>
                  <a:cubicBezTo>
                    <a:pt x="2701750" y="790012"/>
                    <a:pt x="2131676" y="1015335"/>
                    <a:pt x="1611552" y="1543282"/>
                  </a:cubicBezTo>
                  <a:cubicBezTo>
                    <a:pt x="1435754" y="1721722"/>
                    <a:pt x="1375945" y="1822729"/>
                    <a:pt x="1340656" y="1897925"/>
                  </a:cubicBezTo>
                  <a:cubicBezTo>
                    <a:pt x="1289148" y="2007623"/>
                    <a:pt x="1252432" y="2155907"/>
                    <a:pt x="1201705" y="2361213"/>
                  </a:cubicBezTo>
                  <a:cubicBezTo>
                    <a:pt x="1133721" y="2635919"/>
                    <a:pt x="1040568" y="3012290"/>
                    <a:pt x="852705" y="3529176"/>
                  </a:cubicBezTo>
                  <a:cubicBezTo>
                    <a:pt x="749952" y="3811784"/>
                    <a:pt x="753584" y="4108747"/>
                    <a:pt x="863863" y="4437051"/>
                  </a:cubicBezTo>
                  <a:cubicBezTo>
                    <a:pt x="964800" y="4737438"/>
                    <a:pt x="1154869" y="5055603"/>
                    <a:pt x="1413569" y="5357174"/>
                  </a:cubicBezTo>
                  <a:cubicBezTo>
                    <a:pt x="1718326" y="5712343"/>
                    <a:pt x="2021008" y="5969404"/>
                    <a:pt x="2339129" y="6143367"/>
                  </a:cubicBezTo>
                  <a:cubicBezTo>
                    <a:pt x="2679565" y="6329577"/>
                    <a:pt x="3039591" y="6420049"/>
                    <a:pt x="3439449" y="6420049"/>
                  </a:cubicBezTo>
                  <a:cubicBezTo>
                    <a:pt x="4142246" y="6420049"/>
                    <a:pt x="4633828" y="5976251"/>
                    <a:pt x="5251388" y="5349009"/>
                  </a:cubicBezTo>
                  <a:cubicBezTo>
                    <a:pt x="5389949" y="5208364"/>
                    <a:pt x="5526047" y="5081677"/>
                    <a:pt x="5657731" y="4959205"/>
                  </a:cubicBezTo>
                  <a:cubicBezTo>
                    <a:pt x="5719520" y="4901722"/>
                    <a:pt x="5779200" y="4846206"/>
                    <a:pt x="5836127" y="4792052"/>
                  </a:cubicBezTo>
                  <a:lnTo>
                    <a:pt x="5890491" y="4738662"/>
                  </a:lnTo>
                  <a:lnTo>
                    <a:pt x="5890491" y="5821964"/>
                  </a:lnTo>
                  <a:lnTo>
                    <a:pt x="5802001" y="5907904"/>
                  </a:lnTo>
                  <a:cubicBezTo>
                    <a:pt x="5634962" y="6077456"/>
                    <a:pt x="5467509" y="6243625"/>
                    <a:pt x="5294358" y="6397505"/>
                  </a:cubicBezTo>
                  <a:lnTo>
                    <a:pt x="5077178" y="6578439"/>
                  </a:lnTo>
                  <a:lnTo>
                    <a:pt x="1567290" y="6578439"/>
                  </a:lnTo>
                  <a:lnTo>
                    <a:pt x="1508588" y="6535186"/>
                  </a:lnTo>
                  <a:cubicBezTo>
                    <a:pt x="1263991" y="6345442"/>
                    <a:pt x="1038054" y="6122666"/>
                    <a:pt x="826498" y="5876034"/>
                  </a:cubicBezTo>
                  <a:cubicBezTo>
                    <a:pt x="261613" y="5217713"/>
                    <a:pt x="-239182" y="4250314"/>
                    <a:pt x="122403" y="3255655"/>
                  </a:cubicBezTo>
                  <a:cubicBezTo>
                    <a:pt x="607497" y="1921629"/>
                    <a:pt x="393040" y="1662857"/>
                    <a:pt x="1061197" y="984650"/>
                  </a:cubicBezTo>
                  <a:cubicBezTo>
                    <a:pt x="1729484" y="306444"/>
                    <a:pt x="2498060" y="0"/>
                    <a:pt x="351768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3B89F41-1D91-447A-88C5-8A917809F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52997"/>
              <a:ext cx="6093362" cy="6805004"/>
            </a:xfrm>
            <a:custGeom>
              <a:avLst/>
              <a:gdLst>
                <a:gd name="connsiteX0" fmla="*/ 5890490 w 5890490"/>
                <a:gd name="connsiteY0" fmla="*/ 5389037 h 6578439"/>
                <a:gd name="connsiteX1" fmla="*/ 5890490 w 5890490"/>
                <a:gd name="connsiteY1" fmla="*/ 5855587 h 6578439"/>
                <a:gd name="connsiteX2" fmla="*/ 5784593 w 5890490"/>
                <a:gd name="connsiteY2" fmla="*/ 5962054 h 6578439"/>
                <a:gd name="connsiteX3" fmla="*/ 5663414 w 5890490"/>
                <a:gd name="connsiteY3" fmla="*/ 6082564 h 6578439"/>
                <a:gd name="connsiteX4" fmla="*/ 5147099 w 5890490"/>
                <a:gd name="connsiteY4" fmla="*/ 6547726 h 6578439"/>
                <a:gd name="connsiteX5" fmla="*/ 5105015 w 5890490"/>
                <a:gd name="connsiteY5" fmla="*/ 6578439 h 6578439"/>
                <a:gd name="connsiteX6" fmla="*/ 4385601 w 5890490"/>
                <a:gd name="connsiteY6" fmla="*/ 6578439 h 6578439"/>
                <a:gd name="connsiteX7" fmla="*/ 4507252 w 5890490"/>
                <a:gd name="connsiteY7" fmla="*/ 6515968 h 6578439"/>
                <a:gd name="connsiteX8" fmla="*/ 4909330 w 5890490"/>
                <a:gd name="connsiteY8" fmla="*/ 6253453 h 6578439"/>
                <a:gd name="connsiteX9" fmla="*/ 5411374 w 5890490"/>
                <a:gd name="connsiteY9" fmla="*/ 5828544 h 6578439"/>
                <a:gd name="connsiteX10" fmla="*/ 5533570 w 5890490"/>
                <a:gd name="connsiteY10" fmla="*/ 5714534 h 6578439"/>
                <a:gd name="connsiteX11" fmla="*/ 5657425 w 5890490"/>
                <a:gd name="connsiteY11" fmla="*/ 5597650 h 6578439"/>
                <a:gd name="connsiteX12" fmla="*/ 3336813 w 5890490"/>
                <a:gd name="connsiteY12" fmla="*/ 499 h 6578439"/>
                <a:gd name="connsiteX13" fmla="*/ 3513674 w 5890490"/>
                <a:gd name="connsiteY13" fmla="*/ 1202 h 6578439"/>
                <a:gd name="connsiteX14" fmla="*/ 3602743 w 5890490"/>
                <a:gd name="connsiteY14" fmla="*/ 4827 h 6578439"/>
                <a:gd name="connsiteX15" fmla="*/ 3647213 w 5890490"/>
                <a:gd name="connsiteY15" fmla="*/ 6703 h 6578439"/>
                <a:gd name="connsiteX16" fmla="*/ 3691684 w 5890490"/>
                <a:gd name="connsiteY16" fmla="*/ 9453 h 6578439"/>
                <a:gd name="connsiteX17" fmla="*/ 3868927 w 5890490"/>
                <a:gd name="connsiteY17" fmla="*/ 27080 h 6578439"/>
                <a:gd name="connsiteX18" fmla="*/ 5200872 w 5890490"/>
                <a:gd name="connsiteY18" fmla="*/ 472240 h 6578439"/>
                <a:gd name="connsiteX19" fmla="*/ 5772711 w 5890490"/>
                <a:gd name="connsiteY19" fmla="*/ 866334 h 6578439"/>
                <a:gd name="connsiteX20" fmla="*/ 5890490 w 5890490"/>
                <a:gd name="connsiteY20" fmla="*/ 972426 h 6578439"/>
                <a:gd name="connsiteX21" fmla="*/ 5890490 w 5890490"/>
                <a:gd name="connsiteY21" fmla="*/ 1158576 h 6578439"/>
                <a:gd name="connsiteX22" fmla="*/ 5676045 w 5890490"/>
                <a:gd name="connsiteY22" fmla="*/ 986969 h 6578439"/>
                <a:gd name="connsiteX23" fmla="*/ 5103776 w 5890490"/>
                <a:gd name="connsiteY23" fmla="*/ 655879 h 6578439"/>
                <a:gd name="connsiteX24" fmla="*/ 4482465 w 5890490"/>
                <a:gd name="connsiteY24" fmla="*/ 440363 h 6578439"/>
                <a:gd name="connsiteX25" fmla="*/ 4402444 w 5890490"/>
                <a:gd name="connsiteY25" fmla="*/ 422111 h 6578439"/>
                <a:gd name="connsiteX26" fmla="*/ 4322423 w 5890490"/>
                <a:gd name="connsiteY26" fmla="*/ 404610 h 6578439"/>
                <a:gd name="connsiteX27" fmla="*/ 4241892 w 5890490"/>
                <a:gd name="connsiteY27" fmla="*/ 389858 h 6578439"/>
                <a:gd name="connsiteX28" fmla="*/ 4201627 w 5890490"/>
                <a:gd name="connsiteY28" fmla="*/ 382483 h 6578439"/>
                <a:gd name="connsiteX29" fmla="*/ 4161234 w 5890490"/>
                <a:gd name="connsiteY29" fmla="*/ 375857 h 6578439"/>
                <a:gd name="connsiteX30" fmla="*/ 3999280 w 5890490"/>
                <a:gd name="connsiteY30" fmla="*/ 353606 h 6578439"/>
                <a:gd name="connsiteX31" fmla="*/ 3836817 w 5890490"/>
                <a:gd name="connsiteY31" fmla="*/ 338480 h 6578439"/>
                <a:gd name="connsiteX32" fmla="*/ 3673972 w 5890490"/>
                <a:gd name="connsiteY32" fmla="*/ 330604 h 6578439"/>
                <a:gd name="connsiteX33" fmla="*/ 3511126 w 5890490"/>
                <a:gd name="connsiteY33" fmla="*/ 328978 h 6578439"/>
                <a:gd name="connsiteX34" fmla="*/ 3183142 w 5890490"/>
                <a:gd name="connsiteY34" fmla="*/ 342854 h 6578439"/>
                <a:gd name="connsiteX35" fmla="*/ 2541444 w 5890490"/>
                <a:gd name="connsiteY35" fmla="*/ 439988 h 6578439"/>
                <a:gd name="connsiteX36" fmla="*/ 1933895 w 5890490"/>
                <a:gd name="connsiteY36" fmla="*/ 650505 h 6578439"/>
                <a:gd name="connsiteX37" fmla="*/ 1378079 w 5890490"/>
                <a:gd name="connsiteY37" fmla="*/ 983905 h 6578439"/>
                <a:gd name="connsiteX38" fmla="*/ 1312967 w 5890490"/>
                <a:gd name="connsiteY38" fmla="*/ 1033660 h 6578439"/>
                <a:gd name="connsiteX39" fmla="*/ 1248364 w 5890490"/>
                <a:gd name="connsiteY39" fmla="*/ 1084413 h 6578439"/>
                <a:gd name="connsiteX40" fmla="*/ 1185163 w 5890490"/>
                <a:gd name="connsiteY40" fmla="*/ 1137168 h 6578439"/>
                <a:gd name="connsiteX41" fmla="*/ 1122852 w 5890490"/>
                <a:gd name="connsiteY41" fmla="*/ 1190922 h 6578439"/>
                <a:gd name="connsiteX42" fmla="*/ 892092 w 5890490"/>
                <a:gd name="connsiteY42" fmla="*/ 1421440 h 6578439"/>
                <a:gd name="connsiteX43" fmla="*/ 707202 w 5890490"/>
                <a:gd name="connsiteY43" fmla="*/ 1684212 h 6578439"/>
                <a:gd name="connsiteX44" fmla="*/ 670121 w 5890490"/>
                <a:gd name="connsiteY44" fmla="*/ 1756093 h 6578439"/>
                <a:gd name="connsiteX45" fmla="*/ 637630 w 5890490"/>
                <a:gd name="connsiteY45" fmla="*/ 1830724 h 6578439"/>
                <a:gd name="connsiteX46" fmla="*/ 607685 w 5890490"/>
                <a:gd name="connsiteY46" fmla="*/ 1907105 h 6578439"/>
                <a:gd name="connsiteX47" fmla="*/ 580034 w 5890490"/>
                <a:gd name="connsiteY47" fmla="*/ 1984986 h 6578439"/>
                <a:gd name="connsiteX48" fmla="*/ 481919 w 5890490"/>
                <a:gd name="connsiteY48" fmla="*/ 2304386 h 6578439"/>
                <a:gd name="connsiteX49" fmla="*/ 433881 w 5890490"/>
                <a:gd name="connsiteY49" fmla="*/ 2465399 h 6578439"/>
                <a:gd name="connsiteX50" fmla="*/ 384442 w 5890490"/>
                <a:gd name="connsiteY50" fmla="*/ 2626163 h 6578439"/>
                <a:gd name="connsiteX51" fmla="*/ 166039 w 5890490"/>
                <a:gd name="connsiteY51" fmla="*/ 3261338 h 6578439"/>
                <a:gd name="connsiteX52" fmla="*/ 56202 w 5890490"/>
                <a:gd name="connsiteY52" fmla="*/ 3910265 h 6578439"/>
                <a:gd name="connsiteX53" fmla="*/ 93664 w 5890490"/>
                <a:gd name="connsiteY53" fmla="*/ 4237292 h 6578439"/>
                <a:gd name="connsiteX54" fmla="*/ 111758 w 5890490"/>
                <a:gd name="connsiteY54" fmla="*/ 4317548 h 6578439"/>
                <a:gd name="connsiteX55" fmla="*/ 133038 w 5890490"/>
                <a:gd name="connsiteY55" fmla="*/ 4397054 h 6578439"/>
                <a:gd name="connsiteX56" fmla="*/ 157757 w 5890490"/>
                <a:gd name="connsiteY56" fmla="*/ 4475560 h 6578439"/>
                <a:gd name="connsiteX57" fmla="*/ 185153 w 5890490"/>
                <a:gd name="connsiteY57" fmla="*/ 4553066 h 6578439"/>
                <a:gd name="connsiteX58" fmla="*/ 493642 w 5890490"/>
                <a:gd name="connsiteY58" fmla="*/ 5132239 h 6578439"/>
                <a:gd name="connsiteX59" fmla="*/ 914391 w 5890490"/>
                <a:gd name="connsiteY59" fmla="*/ 5636528 h 6578439"/>
                <a:gd name="connsiteX60" fmla="*/ 1402034 w 5890490"/>
                <a:gd name="connsiteY60" fmla="*/ 6076188 h 6578439"/>
                <a:gd name="connsiteX61" fmla="*/ 1664397 w 5890490"/>
                <a:gd name="connsiteY61" fmla="*/ 6267079 h 6578439"/>
                <a:gd name="connsiteX62" fmla="*/ 1938992 w 5890490"/>
                <a:gd name="connsiteY62" fmla="*/ 6434343 h 6578439"/>
                <a:gd name="connsiteX63" fmla="*/ 2225931 w 5890490"/>
                <a:gd name="connsiteY63" fmla="*/ 6574322 h 6578439"/>
                <a:gd name="connsiteX64" fmla="*/ 2236328 w 5890490"/>
                <a:gd name="connsiteY64" fmla="*/ 6578439 h 6578439"/>
                <a:gd name="connsiteX65" fmla="*/ 1504665 w 5890490"/>
                <a:gd name="connsiteY65" fmla="*/ 6578439 h 6578439"/>
                <a:gd name="connsiteX66" fmla="*/ 1456827 w 5890490"/>
                <a:gd name="connsiteY66" fmla="*/ 6543476 h 6578439"/>
                <a:gd name="connsiteX67" fmla="*/ 1188475 w 5890490"/>
                <a:gd name="connsiteY67" fmla="*/ 6314083 h 6578439"/>
                <a:gd name="connsiteX68" fmla="*/ 721728 w 5890490"/>
                <a:gd name="connsiteY68" fmla="*/ 5798666 h 6578439"/>
                <a:gd name="connsiteX69" fmla="*/ 344175 w 5890490"/>
                <a:gd name="connsiteY69" fmla="*/ 5219495 h 6578439"/>
                <a:gd name="connsiteX70" fmla="*/ 87293 w 5890490"/>
                <a:gd name="connsiteY70" fmla="*/ 4583569 h 6578439"/>
                <a:gd name="connsiteX71" fmla="*/ 65886 w 5890490"/>
                <a:gd name="connsiteY71" fmla="*/ 4500813 h 6578439"/>
                <a:gd name="connsiteX72" fmla="*/ 47409 w 5890490"/>
                <a:gd name="connsiteY72" fmla="*/ 4417431 h 6578439"/>
                <a:gd name="connsiteX73" fmla="*/ 39000 w 5890490"/>
                <a:gd name="connsiteY73" fmla="*/ 4375677 h 6578439"/>
                <a:gd name="connsiteX74" fmla="*/ 31610 w 5890490"/>
                <a:gd name="connsiteY74" fmla="*/ 4333674 h 6578439"/>
                <a:gd name="connsiteX75" fmla="*/ 18868 w 5890490"/>
                <a:gd name="connsiteY75" fmla="*/ 4249417 h 6578439"/>
                <a:gd name="connsiteX76" fmla="*/ 646 w 5890490"/>
                <a:gd name="connsiteY76" fmla="*/ 3910265 h 6578439"/>
                <a:gd name="connsiteX77" fmla="*/ 130234 w 5890490"/>
                <a:gd name="connsiteY77" fmla="*/ 3248337 h 6578439"/>
                <a:gd name="connsiteX78" fmla="*/ 335383 w 5890490"/>
                <a:gd name="connsiteY78" fmla="*/ 2611911 h 6578439"/>
                <a:gd name="connsiteX79" fmla="*/ 487272 w 5890490"/>
                <a:gd name="connsiteY79" fmla="*/ 1958609 h 6578439"/>
                <a:gd name="connsiteX80" fmla="*/ 508550 w 5890490"/>
                <a:gd name="connsiteY80" fmla="*/ 1876227 h 6578439"/>
                <a:gd name="connsiteX81" fmla="*/ 531742 w 5890490"/>
                <a:gd name="connsiteY81" fmla="*/ 1793721 h 6578439"/>
                <a:gd name="connsiteX82" fmla="*/ 558245 w 5890490"/>
                <a:gd name="connsiteY82" fmla="*/ 1711465 h 6578439"/>
                <a:gd name="connsiteX83" fmla="*/ 590100 w 5890490"/>
                <a:gd name="connsiteY83" fmla="*/ 1630332 h 6578439"/>
                <a:gd name="connsiteX84" fmla="*/ 758680 w 5890490"/>
                <a:gd name="connsiteY84" fmla="*/ 1322433 h 6578439"/>
                <a:gd name="connsiteX85" fmla="*/ 976317 w 5890490"/>
                <a:gd name="connsiteY85" fmla="*/ 1049286 h 6578439"/>
                <a:gd name="connsiteX86" fmla="*/ 1035314 w 5890490"/>
                <a:gd name="connsiteY86" fmla="*/ 985406 h 6578439"/>
                <a:gd name="connsiteX87" fmla="*/ 1095329 w 5890490"/>
                <a:gd name="connsiteY87" fmla="*/ 922526 h 6578439"/>
                <a:gd name="connsiteX88" fmla="*/ 1157384 w 5890490"/>
                <a:gd name="connsiteY88" fmla="*/ 861271 h 6578439"/>
                <a:gd name="connsiteX89" fmla="*/ 1220841 w 5890490"/>
                <a:gd name="connsiteY89" fmla="*/ 801017 h 6578439"/>
                <a:gd name="connsiteX90" fmla="*/ 1286462 w 5890490"/>
                <a:gd name="connsiteY90" fmla="*/ 742886 h 6578439"/>
                <a:gd name="connsiteX91" fmla="*/ 1353233 w 5890490"/>
                <a:gd name="connsiteY91" fmla="*/ 685632 h 6578439"/>
                <a:gd name="connsiteX92" fmla="*/ 1369924 w 5890490"/>
                <a:gd name="connsiteY92" fmla="*/ 671256 h 6578439"/>
                <a:gd name="connsiteX93" fmla="*/ 1387380 w 5890490"/>
                <a:gd name="connsiteY93" fmla="*/ 657755 h 6578439"/>
                <a:gd name="connsiteX94" fmla="*/ 1422422 w 5890490"/>
                <a:gd name="connsiteY94" fmla="*/ 630877 h 6578439"/>
                <a:gd name="connsiteX95" fmla="*/ 1492759 w 5890490"/>
                <a:gd name="connsiteY95" fmla="*/ 577248 h 6578439"/>
                <a:gd name="connsiteX96" fmla="*/ 1528820 w 5890490"/>
                <a:gd name="connsiteY96" fmla="*/ 551496 h 6578439"/>
                <a:gd name="connsiteX97" fmla="*/ 1565390 w 5890490"/>
                <a:gd name="connsiteY97" fmla="*/ 526370 h 6578439"/>
                <a:gd name="connsiteX98" fmla="*/ 1639040 w 5890490"/>
                <a:gd name="connsiteY98" fmla="*/ 476490 h 6578439"/>
                <a:gd name="connsiteX99" fmla="*/ 1792075 w 5890490"/>
                <a:gd name="connsiteY99" fmla="*/ 384859 h 6578439"/>
                <a:gd name="connsiteX100" fmla="*/ 2455943 w 5890490"/>
                <a:gd name="connsiteY100" fmla="*/ 117836 h 6578439"/>
                <a:gd name="connsiteX101" fmla="*/ 3159952 w 5890490"/>
                <a:gd name="connsiteY101" fmla="*/ 7203 h 6578439"/>
                <a:gd name="connsiteX102" fmla="*/ 3336813 w 5890490"/>
                <a:gd name="connsiteY102" fmla="*/ 499 h 657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890490" h="6578439">
                  <a:moveTo>
                    <a:pt x="5890490" y="5389037"/>
                  </a:moveTo>
                  <a:lnTo>
                    <a:pt x="5890490" y="5855587"/>
                  </a:lnTo>
                  <a:lnTo>
                    <a:pt x="5784593" y="5962054"/>
                  </a:lnTo>
                  <a:cubicBezTo>
                    <a:pt x="5744454" y="6002308"/>
                    <a:pt x="5704062" y="6042436"/>
                    <a:pt x="5663414" y="6082564"/>
                  </a:cubicBezTo>
                  <a:cubicBezTo>
                    <a:pt x="5500314" y="6242577"/>
                    <a:pt x="5330970" y="6400714"/>
                    <a:pt x="5147099" y="6547726"/>
                  </a:cubicBezTo>
                  <a:lnTo>
                    <a:pt x="5105015" y="6578439"/>
                  </a:lnTo>
                  <a:lnTo>
                    <a:pt x="4385601" y="6578439"/>
                  </a:lnTo>
                  <a:lnTo>
                    <a:pt x="4507252" y="6515968"/>
                  </a:lnTo>
                  <a:cubicBezTo>
                    <a:pt x="4645901" y="6439679"/>
                    <a:pt x="4779837" y="6350961"/>
                    <a:pt x="4909330" y="6253453"/>
                  </a:cubicBezTo>
                  <a:cubicBezTo>
                    <a:pt x="5082369" y="6123567"/>
                    <a:pt x="5248145" y="5979180"/>
                    <a:pt x="5411374" y="5828544"/>
                  </a:cubicBezTo>
                  <a:cubicBezTo>
                    <a:pt x="5452149" y="5790791"/>
                    <a:pt x="5492924" y="5752788"/>
                    <a:pt x="5533570" y="5714534"/>
                  </a:cubicBezTo>
                  <a:lnTo>
                    <a:pt x="5657425" y="5597650"/>
                  </a:lnTo>
                  <a:close/>
                  <a:moveTo>
                    <a:pt x="3336813" y="499"/>
                  </a:moveTo>
                  <a:cubicBezTo>
                    <a:pt x="3395682" y="-392"/>
                    <a:pt x="3454550" y="-48"/>
                    <a:pt x="3513674" y="1202"/>
                  </a:cubicBezTo>
                  <a:lnTo>
                    <a:pt x="3602743" y="4827"/>
                  </a:lnTo>
                  <a:lnTo>
                    <a:pt x="3647213" y="6703"/>
                  </a:lnTo>
                  <a:cubicBezTo>
                    <a:pt x="3661994" y="7327"/>
                    <a:pt x="3676903" y="7703"/>
                    <a:pt x="3691684" y="9453"/>
                  </a:cubicBezTo>
                  <a:lnTo>
                    <a:pt x="3868927" y="27080"/>
                  </a:lnTo>
                  <a:cubicBezTo>
                    <a:pt x="4340645" y="85584"/>
                    <a:pt x="4795160" y="243221"/>
                    <a:pt x="5200872" y="472240"/>
                  </a:cubicBezTo>
                  <a:cubicBezTo>
                    <a:pt x="5403855" y="587124"/>
                    <a:pt x="5594988" y="719447"/>
                    <a:pt x="5772711" y="866334"/>
                  </a:cubicBezTo>
                  <a:lnTo>
                    <a:pt x="5890490" y="972426"/>
                  </a:lnTo>
                  <a:lnTo>
                    <a:pt x="5890490" y="1158576"/>
                  </a:lnTo>
                  <a:lnTo>
                    <a:pt x="5676045" y="986969"/>
                  </a:lnTo>
                  <a:cubicBezTo>
                    <a:pt x="5496587" y="857740"/>
                    <a:pt x="5304275" y="746699"/>
                    <a:pt x="5103776" y="655879"/>
                  </a:cubicBezTo>
                  <a:cubicBezTo>
                    <a:pt x="4903214" y="564747"/>
                    <a:pt x="4695006" y="492492"/>
                    <a:pt x="4482465" y="440363"/>
                  </a:cubicBezTo>
                  <a:lnTo>
                    <a:pt x="4402444" y="422111"/>
                  </a:lnTo>
                  <a:cubicBezTo>
                    <a:pt x="4375813" y="416111"/>
                    <a:pt x="4349436" y="408859"/>
                    <a:pt x="4322423" y="404610"/>
                  </a:cubicBezTo>
                  <a:lnTo>
                    <a:pt x="4241892" y="389858"/>
                  </a:lnTo>
                  <a:lnTo>
                    <a:pt x="4201627" y="382483"/>
                  </a:lnTo>
                  <a:cubicBezTo>
                    <a:pt x="4188248" y="379983"/>
                    <a:pt x="4174869" y="377483"/>
                    <a:pt x="4161234" y="375857"/>
                  </a:cubicBezTo>
                  <a:cubicBezTo>
                    <a:pt x="4107208" y="368482"/>
                    <a:pt x="4053308" y="360482"/>
                    <a:pt x="3999280" y="353606"/>
                  </a:cubicBezTo>
                  <a:cubicBezTo>
                    <a:pt x="3944999" y="348855"/>
                    <a:pt x="3890844" y="343854"/>
                    <a:pt x="3836817" y="338480"/>
                  </a:cubicBezTo>
                  <a:lnTo>
                    <a:pt x="3673972" y="330604"/>
                  </a:lnTo>
                  <a:cubicBezTo>
                    <a:pt x="3619690" y="329104"/>
                    <a:pt x="3565281" y="329604"/>
                    <a:pt x="3511126" y="328978"/>
                  </a:cubicBezTo>
                  <a:cubicBezTo>
                    <a:pt x="3402054" y="330728"/>
                    <a:pt x="3291706" y="334604"/>
                    <a:pt x="3183142" y="342854"/>
                  </a:cubicBezTo>
                  <a:cubicBezTo>
                    <a:pt x="2965505" y="358855"/>
                    <a:pt x="2750670" y="389733"/>
                    <a:pt x="2541444" y="439988"/>
                  </a:cubicBezTo>
                  <a:cubicBezTo>
                    <a:pt x="2332216" y="490117"/>
                    <a:pt x="2128850" y="559997"/>
                    <a:pt x="1933895" y="650505"/>
                  </a:cubicBezTo>
                  <a:cubicBezTo>
                    <a:pt x="1738939" y="741261"/>
                    <a:pt x="1553540" y="854146"/>
                    <a:pt x="1378079" y="983905"/>
                  </a:cubicBezTo>
                  <a:lnTo>
                    <a:pt x="1312967" y="1033660"/>
                  </a:lnTo>
                  <a:cubicBezTo>
                    <a:pt x="1291178" y="1050286"/>
                    <a:pt x="1269006" y="1066412"/>
                    <a:pt x="1248364" y="1084413"/>
                  </a:cubicBezTo>
                  <a:lnTo>
                    <a:pt x="1185163" y="1137168"/>
                  </a:lnTo>
                  <a:cubicBezTo>
                    <a:pt x="1164138" y="1154794"/>
                    <a:pt x="1142603" y="1172046"/>
                    <a:pt x="1122852" y="1190922"/>
                  </a:cubicBezTo>
                  <a:cubicBezTo>
                    <a:pt x="1041557" y="1264303"/>
                    <a:pt x="961663" y="1339309"/>
                    <a:pt x="892092" y="1421440"/>
                  </a:cubicBezTo>
                  <a:cubicBezTo>
                    <a:pt x="819589" y="1501822"/>
                    <a:pt x="759827" y="1590329"/>
                    <a:pt x="707202" y="1684212"/>
                  </a:cubicBezTo>
                  <a:cubicBezTo>
                    <a:pt x="694715" y="1708089"/>
                    <a:pt x="682227" y="1731841"/>
                    <a:pt x="670121" y="1756093"/>
                  </a:cubicBezTo>
                  <a:lnTo>
                    <a:pt x="637630" y="1830724"/>
                  </a:lnTo>
                  <a:cubicBezTo>
                    <a:pt x="626161" y="1855350"/>
                    <a:pt x="617624" y="1881603"/>
                    <a:pt x="607685" y="1907105"/>
                  </a:cubicBezTo>
                  <a:cubicBezTo>
                    <a:pt x="598128" y="1932857"/>
                    <a:pt x="588317" y="1958483"/>
                    <a:pt x="580034" y="1984986"/>
                  </a:cubicBezTo>
                  <a:cubicBezTo>
                    <a:pt x="544611" y="2089620"/>
                    <a:pt x="513393" y="2197128"/>
                    <a:pt x="481919" y="2304386"/>
                  </a:cubicBezTo>
                  <a:lnTo>
                    <a:pt x="433881" y="2465399"/>
                  </a:lnTo>
                  <a:lnTo>
                    <a:pt x="384442" y="2626163"/>
                  </a:lnTo>
                  <a:cubicBezTo>
                    <a:pt x="317672" y="2839680"/>
                    <a:pt x="243129" y="3050946"/>
                    <a:pt x="166039" y="3261338"/>
                  </a:cubicBezTo>
                  <a:cubicBezTo>
                    <a:pt x="88822" y="3468979"/>
                    <a:pt x="50850" y="3690248"/>
                    <a:pt x="56202" y="3910265"/>
                  </a:cubicBezTo>
                  <a:cubicBezTo>
                    <a:pt x="58495" y="4020274"/>
                    <a:pt x="71493" y="4129783"/>
                    <a:pt x="93664" y="4237292"/>
                  </a:cubicBezTo>
                  <a:cubicBezTo>
                    <a:pt x="99143" y="4264168"/>
                    <a:pt x="104623" y="4291045"/>
                    <a:pt x="111758" y="4317548"/>
                  </a:cubicBezTo>
                  <a:cubicBezTo>
                    <a:pt x="118384" y="4344176"/>
                    <a:pt x="124627" y="4370802"/>
                    <a:pt x="133038" y="4397054"/>
                  </a:cubicBezTo>
                  <a:cubicBezTo>
                    <a:pt x="140810" y="4423307"/>
                    <a:pt x="148456" y="4449683"/>
                    <a:pt x="157757" y="4475560"/>
                  </a:cubicBezTo>
                  <a:cubicBezTo>
                    <a:pt x="166549" y="4501562"/>
                    <a:pt x="175087" y="4527564"/>
                    <a:pt x="185153" y="4553066"/>
                  </a:cubicBezTo>
                  <a:cubicBezTo>
                    <a:pt x="262371" y="4758458"/>
                    <a:pt x="368895" y="4951974"/>
                    <a:pt x="493642" y="5132239"/>
                  </a:cubicBezTo>
                  <a:cubicBezTo>
                    <a:pt x="618389" y="5312627"/>
                    <a:pt x="760846" y="5480391"/>
                    <a:pt x="914391" y="5636528"/>
                  </a:cubicBezTo>
                  <a:cubicBezTo>
                    <a:pt x="1069081" y="5793166"/>
                    <a:pt x="1231544" y="5941677"/>
                    <a:pt x="1402034" y="6076188"/>
                  </a:cubicBezTo>
                  <a:cubicBezTo>
                    <a:pt x="1487535" y="6143320"/>
                    <a:pt x="1574565" y="6207574"/>
                    <a:pt x="1664397" y="6267079"/>
                  </a:cubicBezTo>
                  <a:cubicBezTo>
                    <a:pt x="1753592" y="6327459"/>
                    <a:pt x="1845336" y="6383088"/>
                    <a:pt x="1938992" y="6434343"/>
                  </a:cubicBezTo>
                  <a:cubicBezTo>
                    <a:pt x="2032647" y="6485659"/>
                    <a:pt x="2128309" y="6532600"/>
                    <a:pt x="2225931" y="6574322"/>
                  </a:cubicBezTo>
                  <a:lnTo>
                    <a:pt x="2236328" y="6578439"/>
                  </a:lnTo>
                  <a:lnTo>
                    <a:pt x="1504665" y="6578439"/>
                  </a:lnTo>
                  <a:lnTo>
                    <a:pt x="1456827" y="6543476"/>
                  </a:lnTo>
                  <a:cubicBezTo>
                    <a:pt x="1363554" y="6470595"/>
                    <a:pt x="1273848" y="6394340"/>
                    <a:pt x="1188475" y="6314083"/>
                  </a:cubicBezTo>
                  <a:cubicBezTo>
                    <a:pt x="1017856" y="6153445"/>
                    <a:pt x="863803" y="5979931"/>
                    <a:pt x="721728" y="5798666"/>
                  </a:cubicBezTo>
                  <a:cubicBezTo>
                    <a:pt x="579397" y="5616027"/>
                    <a:pt x="452103" y="5422511"/>
                    <a:pt x="344175" y="5219495"/>
                  </a:cubicBezTo>
                  <a:cubicBezTo>
                    <a:pt x="236505" y="5016354"/>
                    <a:pt x="147946" y="4803586"/>
                    <a:pt x="87293" y="4583569"/>
                  </a:cubicBezTo>
                  <a:cubicBezTo>
                    <a:pt x="79138" y="4556193"/>
                    <a:pt x="72639" y="4528440"/>
                    <a:pt x="65886" y="4500813"/>
                  </a:cubicBezTo>
                  <a:cubicBezTo>
                    <a:pt x="58751" y="4473311"/>
                    <a:pt x="53144" y="4445308"/>
                    <a:pt x="47409" y="4417431"/>
                  </a:cubicBezTo>
                  <a:cubicBezTo>
                    <a:pt x="44733" y="4403430"/>
                    <a:pt x="41294" y="4389679"/>
                    <a:pt x="39000" y="4375677"/>
                  </a:cubicBezTo>
                  <a:lnTo>
                    <a:pt x="31610" y="4333674"/>
                  </a:lnTo>
                  <a:cubicBezTo>
                    <a:pt x="26258" y="4305797"/>
                    <a:pt x="22563" y="4277544"/>
                    <a:pt x="18868" y="4249417"/>
                  </a:cubicBezTo>
                  <a:cubicBezTo>
                    <a:pt x="4214" y="4136784"/>
                    <a:pt x="-2158" y="4023275"/>
                    <a:pt x="646" y="3910265"/>
                  </a:cubicBezTo>
                  <a:cubicBezTo>
                    <a:pt x="5997" y="3683872"/>
                    <a:pt x="50596" y="3459605"/>
                    <a:pt x="130234" y="3248337"/>
                  </a:cubicBezTo>
                  <a:cubicBezTo>
                    <a:pt x="207961" y="3039196"/>
                    <a:pt x="278044" y="2827179"/>
                    <a:pt x="335383" y="2611911"/>
                  </a:cubicBezTo>
                  <a:cubicBezTo>
                    <a:pt x="393743" y="2396644"/>
                    <a:pt x="435792" y="2178627"/>
                    <a:pt x="487272" y="1958609"/>
                  </a:cubicBezTo>
                  <a:cubicBezTo>
                    <a:pt x="493259" y="1931107"/>
                    <a:pt x="501287" y="1903730"/>
                    <a:pt x="508550" y="1876227"/>
                  </a:cubicBezTo>
                  <a:cubicBezTo>
                    <a:pt x="516195" y="1848725"/>
                    <a:pt x="522312" y="1820972"/>
                    <a:pt x="531742" y="1793721"/>
                  </a:cubicBezTo>
                  <a:lnTo>
                    <a:pt x="558245" y="1711465"/>
                  </a:lnTo>
                  <a:cubicBezTo>
                    <a:pt x="568439" y="1684337"/>
                    <a:pt x="579652" y="1657459"/>
                    <a:pt x="590100" y="1630332"/>
                  </a:cubicBezTo>
                  <a:cubicBezTo>
                    <a:pt x="635080" y="1523075"/>
                    <a:pt x="690637" y="1417566"/>
                    <a:pt x="758680" y="1322433"/>
                  </a:cubicBezTo>
                  <a:cubicBezTo>
                    <a:pt x="824430" y="1225051"/>
                    <a:pt x="899610" y="1136168"/>
                    <a:pt x="976317" y="1049286"/>
                  </a:cubicBezTo>
                  <a:cubicBezTo>
                    <a:pt x="995049" y="1027035"/>
                    <a:pt x="1015436" y="1006533"/>
                    <a:pt x="1035314" y="985406"/>
                  </a:cubicBezTo>
                  <a:lnTo>
                    <a:pt x="1095329" y="922526"/>
                  </a:lnTo>
                  <a:cubicBezTo>
                    <a:pt x="1114953" y="901149"/>
                    <a:pt x="1136359" y="881397"/>
                    <a:pt x="1157384" y="861271"/>
                  </a:cubicBezTo>
                  <a:lnTo>
                    <a:pt x="1220841" y="801017"/>
                  </a:lnTo>
                  <a:cubicBezTo>
                    <a:pt x="1241610" y="780514"/>
                    <a:pt x="1264418" y="762014"/>
                    <a:pt x="1286462" y="742886"/>
                  </a:cubicBezTo>
                  <a:lnTo>
                    <a:pt x="1353233" y="685632"/>
                  </a:lnTo>
                  <a:lnTo>
                    <a:pt x="1369924" y="671256"/>
                  </a:lnTo>
                  <a:cubicBezTo>
                    <a:pt x="1375658" y="666631"/>
                    <a:pt x="1381520" y="662255"/>
                    <a:pt x="1387380" y="657755"/>
                  </a:cubicBezTo>
                  <a:lnTo>
                    <a:pt x="1422422" y="630877"/>
                  </a:lnTo>
                  <a:lnTo>
                    <a:pt x="1492759" y="577248"/>
                  </a:lnTo>
                  <a:cubicBezTo>
                    <a:pt x="1504355" y="567997"/>
                    <a:pt x="1516714" y="559997"/>
                    <a:pt x="1528820" y="551496"/>
                  </a:cubicBezTo>
                  <a:lnTo>
                    <a:pt x="1565390" y="526370"/>
                  </a:lnTo>
                  <a:lnTo>
                    <a:pt x="1639040" y="476490"/>
                  </a:lnTo>
                  <a:cubicBezTo>
                    <a:pt x="1689754" y="445613"/>
                    <a:pt x="1740723" y="414986"/>
                    <a:pt x="1792075" y="384859"/>
                  </a:cubicBezTo>
                  <a:cubicBezTo>
                    <a:pt x="2000282" y="268724"/>
                    <a:pt x="2224927" y="179467"/>
                    <a:pt x="2455943" y="117836"/>
                  </a:cubicBezTo>
                  <a:cubicBezTo>
                    <a:pt x="2687088" y="55957"/>
                    <a:pt x="2923964" y="21204"/>
                    <a:pt x="3159952" y="7203"/>
                  </a:cubicBezTo>
                  <a:cubicBezTo>
                    <a:pt x="3219076" y="3515"/>
                    <a:pt x="3277945" y="1389"/>
                    <a:pt x="3336813" y="49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4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51390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5EB23E-29CE-3124-C9E3-B5C169C05D0C}"/>
              </a:ext>
            </a:extLst>
          </p:cNvPr>
          <p:cNvSpPr txBox="1"/>
          <p:nvPr/>
        </p:nvSpPr>
        <p:spPr>
          <a:xfrm>
            <a:off x="4942996" y="3200874"/>
            <a:ext cx="3604497" cy="9728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426515B8-89AF-089F-BC3F-ED1826C0A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5352" y="1361489"/>
            <a:ext cx="3106320" cy="310632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189" y="-4482"/>
            <a:ext cx="4679005" cy="5147982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7388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28062" y="1239899"/>
            <a:ext cx="4192211" cy="2552634"/>
            <a:chOff x="0" y="-38100"/>
            <a:chExt cx="11179230" cy="6807023"/>
          </a:xfrm>
        </p:grpSpPr>
        <p:sp>
          <p:nvSpPr>
            <p:cNvPr id="3" name="TextBox 3"/>
            <p:cNvSpPr txBox="1"/>
            <p:nvPr/>
          </p:nvSpPr>
          <p:spPr>
            <a:xfrm>
              <a:off x="161667" y="-38100"/>
              <a:ext cx="10356838" cy="18466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400"/>
                </a:lnSpc>
              </a:pPr>
              <a:r>
                <a:rPr lang="en-US" sz="4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Content: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61667" y="2719438"/>
              <a:ext cx="10356838" cy="4049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3850" lvl="1" indent="-161925">
                <a:lnSpc>
                  <a:spcPts val="195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Objective of the lab</a:t>
              </a:r>
            </a:p>
            <a:p>
              <a:pPr marL="323850" lvl="1" indent="-161925">
                <a:lnSpc>
                  <a:spcPts val="195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Topology</a:t>
              </a:r>
            </a:p>
            <a:p>
              <a:pPr marL="323850" lvl="1" indent="-161925">
                <a:lnSpc>
                  <a:spcPts val="195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Components used</a:t>
              </a:r>
            </a:p>
            <a:p>
              <a:pPr marL="323850" lvl="1" indent="-161925">
                <a:lnSpc>
                  <a:spcPts val="195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Steps of the lab</a:t>
              </a:r>
            </a:p>
            <a:p>
              <a:pPr marL="323850" lvl="1" indent="-161925">
                <a:lnSpc>
                  <a:spcPts val="195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Testing the lab</a:t>
              </a:r>
            </a:p>
            <a:p>
              <a:pPr marL="323850" lvl="1" indent="-161925">
                <a:lnSpc>
                  <a:spcPts val="1950"/>
                </a:lnSpc>
                <a:buFont typeface="Arial"/>
                <a:buChar char="•"/>
              </a:pPr>
              <a:r>
                <a:rPr lang="en-US" sz="15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The results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249853"/>
              <a:ext cx="11179230" cy="0"/>
            </a:xfrm>
            <a:prstGeom prst="line">
              <a:avLst/>
            </a:prstGeom>
            <a:ln w="1397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sz="900"/>
            </a:p>
          </p:txBody>
        </p:sp>
      </p:grpSp>
      <p:sp>
        <p:nvSpPr>
          <p:cNvPr id="6" name="Freeform 6"/>
          <p:cNvSpPr/>
          <p:nvPr/>
        </p:nvSpPr>
        <p:spPr>
          <a:xfrm>
            <a:off x="168088" y="257378"/>
            <a:ext cx="4168183" cy="4763215"/>
          </a:xfrm>
          <a:custGeom>
            <a:avLst/>
            <a:gdLst/>
            <a:ahLst/>
            <a:cxnLst/>
            <a:rect l="l" t="t" r="r" b="b"/>
            <a:pathLst>
              <a:path w="8336365" h="9526430">
                <a:moveTo>
                  <a:pt x="0" y="0"/>
                </a:moveTo>
                <a:lnTo>
                  <a:pt x="8336366" y="0"/>
                </a:lnTo>
                <a:lnTo>
                  <a:pt x="8336366" y="9526430"/>
                </a:lnTo>
                <a:lnTo>
                  <a:pt x="0" y="9526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19" r="-13394" b="-121"/>
            </a:stretch>
          </a:blipFill>
        </p:spPr>
        <p:txBody>
          <a:bodyPr/>
          <a:lstStyle/>
          <a:p>
            <a:endParaRPr lang="en-US"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85162" y="808708"/>
            <a:ext cx="4520247" cy="3560584"/>
            <a:chOff x="0" y="-47625"/>
            <a:chExt cx="12053992" cy="9494887"/>
          </a:xfrm>
        </p:grpSpPr>
        <p:sp>
          <p:nvSpPr>
            <p:cNvPr id="3" name="TextBox 3"/>
            <p:cNvSpPr txBox="1"/>
            <p:nvPr/>
          </p:nvSpPr>
          <p:spPr>
            <a:xfrm>
              <a:off x="0" y="1698988"/>
              <a:ext cx="10607072" cy="77482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98"/>
                </a:lnSpc>
              </a:pPr>
              <a:r>
                <a:rPr lang="en-US" sz="14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The NAT (Network Address Translation) lab focuses on configuring and testing:</a:t>
              </a:r>
            </a:p>
            <a:p>
              <a:pPr>
                <a:lnSpc>
                  <a:spcPts val="1898"/>
                </a:lnSpc>
              </a:pPr>
              <a:endParaRPr lang="en-US" sz="1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marL="315215" lvl="1" indent="-157608">
                <a:lnSpc>
                  <a:spcPts val="1898"/>
                </a:lnSpc>
                <a:buAutoNum type="arabicPeriod"/>
              </a:pPr>
              <a:r>
                <a:rPr lang="en-US" sz="14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DNAT (Destination NAT) using Virtual IP (VIP).</a:t>
              </a:r>
            </a:p>
            <a:p>
              <a:pPr marL="315215" lvl="1" indent="-157608">
                <a:lnSpc>
                  <a:spcPts val="1898"/>
                </a:lnSpc>
                <a:buAutoNum type="arabicPeriod"/>
              </a:pPr>
              <a:r>
                <a:rPr lang="en-US" sz="14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SNAT (Source NAT) using IP pools.</a:t>
              </a:r>
            </a:p>
            <a:p>
              <a:pPr marL="315215" lvl="1" indent="-157608">
                <a:lnSpc>
                  <a:spcPts val="1898"/>
                </a:lnSpc>
                <a:buAutoNum type="arabicPeriod"/>
              </a:pPr>
              <a:r>
                <a:rPr lang="en-US" sz="14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Central NAT policies for both SNAT and DNAT.</a:t>
              </a:r>
            </a:p>
            <a:p>
              <a:pPr>
                <a:lnSpc>
                  <a:spcPts val="1898"/>
                </a:lnSpc>
              </a:pPr>
              <a:endParaRPr lang="en-US" sz="146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>
                <a:lnSpc>
                  <a:spcPts val="1898"/>
                </a:lnSpc>
              </a:pPr>
              <a:r>
                <a:rPr lang="en-US" sz="146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The goal is to understand how NAT is applied in FortiGate devices to control traffic flow between networks.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053992" cy="822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00"/>
                </a:lnSpc>
              </a:pPr>
              <a:r>
                <a:rPr lang="en-US" sz="2000" b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Objective of the lab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783539" y="804013"/>
            <a:ext cx="2519829" cy="3535475"/>
          </a:xfrm>
          <a:custGeom>
            <a:avLst/>
            <a:gdLst/>
            <a:ahLst/>
            <a:cxnLst/>
            <a:rect l="l" t="t" r="r" b="b"/>
            <a:pathLst>
              <a:path w="5039658" h="7070949">
                <a:moveTo>
                  <a:pt x="0" y="0"/>
                </a:moveTo>
                <a:lnTo>
                  <a:pt x="5039658" y="0"/>
                </a:lnTo>
                <a:lnTo>
                  <a:pt x="5039658" y="7070948"/>
                </a:lnTo>
                <a:lnTo>
                  <a:pt x="0" y="70709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6905" y="112574"/>
            <a:ext cx="2464473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Topology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1818" y="829538"/>
            <a:ext cx="8171214" cy="10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80"/>
              </a:lnSpc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lab involves:</a:t>
            </a:r>
          </a:p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 </a:t>
            </a:r>
            <a:r>
              <a:rPr lang="en-US" sz="2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Local-FortiGate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2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Remote-FortiGate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connected through a Linux router.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7752" y="3546187"/>
            <a:ext cx="3588201" cy="183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NAT configurations route traffic from public to private addresses and vice versa.</a:t>
            </a:r>
          </a:p>
        </p:txBody>
      </p:sp>
      <p:sp>
        <p:nvSpPr>
          <p:cNvPr id="5" name="Freeform 5"/>
          <p:cNvSpPr/>
          <p:nvPr/>
        </p:nvSpPr>
        <p:spPr>
          <a:xfrm>
            <a:off x="3700019" y="1740665"/>
            <a:ext cx="5398261" cy="3402836"/>
          </a:xfrm>
          <a:custGeom>
            <a:avLst/>
            <a:gdLst/>
            <a:ahLst/>
            <a:cxnLst/>
            <a:rect l="l" t="t" r="r" b="b"/>
            <a:pathLst>
              <a:path w="10796522" h="6805672">
                <a:moveTo>
                  <a:pt x="0" y="0"/>
                </a:moveTo>
                <a:lnTo>
                  <a:pt x="10796522" y="0"/>
                </a:lnTo>
                <a:lnTo>
                  <a:pt x="10796522" y="6805672"/>
                </a:lnTo>
                <a:lnTo>
                  <a:pt x="0" y="6805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5397" t="-46865" r="-69908" b="-45168"/>
            </a:stretch>
          </a:blipFill>
        </p:spPr>
        <p:txBody>
          <a:bodyPr/>
          <a:lstStyle/>
          <a:p>
            <a:endParaRPr lang="en-US" sz="900"/>
          </a:p>
        </p:txBody>
      </p:sp>
      <p:sp>
        <p:nvSpPr>
          <p:cNvPr id="6" name="TextBox 6"/>
          <p:cNvSpPr txBox="1"/>
          <p:nvPr/>
        </p:nvSpPr>
        <p:spPr>
          <a:xfrm>
            <a:off x="111818" y="2187862"/>
            <a:ext cx="3588201" cy="1092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Two clients: </a:t>
            </a:r>
            <a:r>
              <a:rPr lang="en-US" sz="2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Local-Client VM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and </a:t>
            </a:r>
            <a:r>
              <a:rPr lang="en-US" sz="2400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Remote-Client VM</a:t>
            </a:r>
            <a:r>
              <a:rPr lang="en-US" sz="24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9379" y="38221"/>
            <a:ext cx="4485242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Components Used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31528" y="739241"/>
            <a:ext cx="8680944" cy="1836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FortiGate firewalls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(Local and Remote).</a:t>
            </a:r>
          </a:p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Linux router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inter-device communication.</a:t>
            </a:r>
          </a:p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Client VMs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testing (Local and Remote).</a:t>
            </a:r>
          </a:p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Browser tools</a:t>
            </a: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simulate web traffic.</a:t>
            </a:r>
          </a:p>
          <a:p>
            <a:pPr marL="579120" lvl="1" indent="-289560">
              <a:lnSpc>
                <a:spcPts val="288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Configuration files for initial setup. </a:t>
            </a:r>
          </a:p>
        </p:txBody>
      </p:sp>
      <p:sp>
        <p:nvSpPr>
          <p:cNvPr id="4" name="Freeform 4"/>
          <p:cNvSpPr/>
          <p:nvPr/>
        </p:nvSpPr>
        <p:spPr>
          <a:xfrm>
            <a:off x="5852038" y="3212411"/>
            <a:ext cx="3291962" cy="1938991"/>
          </a:xfrm>
          <a:custGeom>
            <a:avLst/>
            <a:gdLst/>
            <a:ahLst/>
            <a:cxnLst/>
            <a:rect l="l" t="t" r="r" b="b"/>
            <a:pathLst>
              <a:path w="3751088" h="3877982">
                <a:moveTo>
                  <a:pt x="0" y="0"/>
                </a:moveTo>
                <a:lnTo>
                  <a:pt x="3751088" y="0"/>
                </a:lnTo>
                <a:lnTo>
                  <a:pt x="3751088" y="3877982"/>
                </a:lnTo>
                <a:lnTo>
                  <a:pt x="0" y="3877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2952" t="-236059" r="-200641" b="-259178"/>
            </a:stretch>
          </a:blipFill>
        </p:spPr>
        <p:txBody>
          <a:bodyPr/>
          <a:lstStyle/>
          <a:p>
            <a:endParaRPr lang="en-US" sz="900" dirty="0"/>
          </a:p>
        </p:txBody>
      </p:sp>
      <p:sp>
        <p:nvSpPr>
          <p:cNvPr id="5" name="Freeform 5"/>
          <p:cNvSpPr/>
          <p:nvPr/>
        </p:nvSpPr>
        <p:spPr>
          <a:xfrm>
            <a:off x="7286676" y="1364712"/>
            <a:ext cx="1857324" cy="1762023"/>
          </a:xfrm>
          <a:custGeom>
            <a:avLst/>
            <a:gdLst/>
            <a:ahLst/>
            <a:cxnLst/>
            <a:rect l="l" t="t" r="r" b="b"/>
            <a:pathLst>
              <a:path w="2489812" h="3524046">
                <a:moveTo>
                  <a:pt x="0" y="0"/>
                </a:moveTo>
                <a:lnTo>
                  <a:pt x="2489812" y="0"/>
                </a:lnTo>
                <a:lnTo>
                  <a:pt x="2489812" y="3524046"/>
                </a:lnTo>
                <a:lnTo>
                  <a:pt x="0" y="352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7467" t="-212737" r="-196417" b="-246640"/>
            </a:stretch>
          </a:blipFill>
        </p:spPr>
        <p:txBody>
          <a:bodyPr/>
          <a:lstStyle/>
          <a:p>
            <a:endParaRPr lang="en-US" sz="900" dirty="0"/>
          </a:p>
        </p:txBody>
      </p:sp>
      <p:sp>
        <p:nvSpPr>
          <p:cNvPr id="6" name="Freeform 6"/>
          <p:cNvSpPr/>
          <p:nvPr/>
        </p:nvSpPr>
        <p:spPr>
          <a:xfrm>
            <a:off x="3499208" y="3557433"/>
            <a:ext cx="2276429" cy="1586429"/>
          </a:xfrm>
          <a:custGeom>
            <a:avLst/>
            <a:gdLst/>
            <a:ahLst/>
            <a:cxnLst/>
            <a:rect l="l" t="t" r="r" b="b"/>
            <a:pathLst>
              <a:path w="3527196" h="3524046">
                <a:moveTo>
                  <a:pt x="0" y="0"/>
                </a:moveTo>
                <a:lnTo>
                  <a:pt x="3527196" y="0"/>
                </a:lnTo>
                <a:lnTo>
                  <a:pt x="3527196" y="3524046"/>
                </a:lnTo>
                <a:lnTo>
                  <a:pt x="0" y="3524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2195" t="-272406" r="-395611" b="-295433"/>
            </a:stretch>
          </a:blipFill>
        </p:spPr>
        <p:txBody>
          <a:bodyPr/>
          <a:lstStyle/>
          <a:p>
            <a:endParaRPr lang="en-US" sz="900" dirty="0"/>
          </a:p>
        </p:txBody>
      </p:sp>
      <p:sp>
        <p:nvSpPr>
          <p:cNvPr id="7" name="Freeform 7"/>
          <p:cNvSpPr/>
          <p:nvPr/>
        </p:nvSpPr>
        <p:spPr>
          <a:xfrm>
            <a:off x="1579184" y="3381839"/>
            <a:ext cx="1805940" cy="1586429"/>
          </a:xfrm>
          <a:custGeom>
            <a:avLst/>
            <a:gdLst/>
            <a:ahLst/>
            <a:cxnLst/>
            <a:rect l="l" t="t" r="r" b="b"/>
            <a:pathLst>
              <a:path w="3393868" h="3172858">
                <a:moveTo>
                  <a:pt x="0" y="0"/>
                </a:moveTo>
                <a:lnTo>
                  <a:pt x="3393868" y="0"/>
                </a:lnTo>
                <a:lnTo>
                  <a:pt x="3393868" y="3172858"/>
                </a:lnTo>
                <a:lnTo>
                  <a:pt x="0" y="3172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1615" t="-206455" r="-280144" b="-539496"/>
            </a:stretch>
          </a:blipFill>
        </p:spPr>
        <p:txBody>
          <a:bodyPr/>
          <a:lstStyle/>
          <a:p>
            <a:endParaRPr lang="en-US" sz="900" dirty="0"/>
          </a:p>
        </p:txBody>
      </p:sp>
      <p:sp>
        <p:nvSpPr>
          <p:cNvPr id="8" name="Freeform 8"/>
          <p:cNvSpPr/>
          <p:nvPr/>
        </p:nvSpPr>
        <p:spPr>
          <a:xfrm>
            <a:off x="84936" y="3307749"/>
            <a:ext cx="1380164" cy="1748317"/>
          </a:xfrm>
          <a:custGeom>
            <a:avLst/>
            <a:gdLst/>
            <a:ahLst/>
            <a:cxnLst/>
            <a:rect l="l" t="t" r="r" b="b"/>
            <a:pathLst>
              <a:path w="2518830" h="3496634">
                <a:moveTo>
                  <a:pt x="0" y="0"/>
                </a:moveTo>
                <a:lnTo>
                  <a:pt x="2518830" y="0"/>
                </a:lnTo>
                <a:lnTo>
                  <a:pt x="2518830" y="3496634"/>
                </a:lnTo>
                <a:lnTo>
                  <a:pt x="0" y="3496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56681" t="-309632" r="-1234956" b="-341174"/>
            </a:stretch>
          </a:blipFill>
        </p:spPr>
        <p:txBody>
          <a:bodyPr/>
          <a:lstStyle/>
          <a:p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319039" y="2224453"/>
            <a:ext cx="2361373" cy="694595"/>
            <a:chOff x="0" y="0"/>
            <a:chExt cx="6296994" cy="1852253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-10800000">
              <a:off x="0" y="0"/>
              <a:ext cx="1848345" cy="1848345"/>
              <a:chOff x="0" y="0"/>
              <a:chExt cx="2653030" cy="265303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653030" cy="2654300"/>
              </a:xfrm>
              <a:custGeom>
                <a:avLst/>
                <a:gdLst/>
                <a:ahLst/>
                <a:cxnLst/>
                <a:rect l="l" t="t" r="r" b="b"/>
                <a:pathLst>
                  <a:path w="2653030" h="2654300">
                    <a:moveTo>
                      <a:pt x="0" y="1535430"/>
                    </a:moveTo>
                    <a:lnTo>
                      <a:pt x="0" y="1463040"/>
                    </a:lnTo>
                    <a:lnTo>
                      <a:pt x="1463040" y="0"/>
                    </a:lnTo>
                    <a:lnTo>
                      <a:pt x="1535430" y="0"/>
                    </a:lnTo>
                    <a:lnTo>
                      <a:pt x="0" y="1535430"/>
                    </a:lnTo>
                    <a:close/>
                    <a:moveTo>
                      <a:pt x="1681480" y="0"/>
                    </a:moveTo>
                    <a:lnTo>
                      <a:pt x="1609090" y="0"/>
                    </a:lnTo>
                    <a:lnTo>
                      <a:pt x="0" y="1607820"/>
                    </a:lnTo>
                    <a:lnTo>
                      <a:pt x="0" y="1680210"/>
                    </a:lnTo>
                    <a:lnTo>
                      <a:pt x="1681480" y="0"/>
                    </a:lnTo>
                    <a:close/>
                    <a:moveTo>
                      <a:pt x="1390650" y="0"/>
                    </a:moveTo>
                    <a:lnTo>
                      <a:pt x="1318260" y="0"/>
                    </a:lnTo>
                    <a:lnTo>
                      <a:pt x="0" y="1318260"/>
                    </a:lnTo>
                    <a:lnTo>
                      <a:pt x="0" y="1390650"/>
                    </a:lnTo>
                    <a:lnTo>
                      <a:pt x="1390650" y="0"/>
                    </a:lnTo>
                    <a:close/>
                    <a:moveTo>
                      <a:pt x="1245870" y="0"/>
                    </a:moveTo>
                    <a:lnTo>
                      <a:pt x="1173480" y="0"/>
                    </a:lnTo>
                    <a:lnTo>
                      <a:pt x="0" y="1173480"/>
                    </a:lnTo>
                    <a:lnTo>
                      <a:pt x="0" y="1245870"/>
                    </a:lnTo>
                    <a:lnTo>
                      <a:pt x="1245870" y="0"/>
                    </a:lnTo>
                    <a:close/>
                    <a:moveTo>
                      <a:pt x="1826260" y="0"/>
                    </a:moveTo>
                    <a:lnTo>
                      <a:pt x="1753870" y="0"/>
                    </a:lnTo>
                    <a:lnTo>
                      <a:pt x="0" y="1753870"/>
                    </a:lnTo>
                    <a:lnTo>
                      <a:pt x="0" y="1826260"/>
                    </a:lnTo>
                    <a:lnTo>
                      <a:pt x="1826260" y="0"/>
                    </a:lnTo>
                    <a:close/>
                    <a:moveTo>
                      <a:pt x="2260600" y="0"/>
                    </a:moveTo>
                    <a:lnTo>
                      <a:pt x="2188210" y="0"/>
                    </a:lnTo>
                    <a:lnTo>
                      <a:pt x="0" y="2188210"/>
                    </a:lnTo>
                    <a:lnTo>
                      <a:pt x="0" y="2260600"/>
                    </a:lnTo>
                    <a:lnTo>
                      <a:pt x="2260600" y="0"/>
                    </a:lnTo>
                    <a:close/>
                    <a:moveTo>
                      <a:pt x="2551430" y="0"/>
                    </a:moveTo>
                    <a:lnTo>
                      <a:pt x="2479040" y="0"/>
                    </a:lnTo>
                    <a:lnTo>
                      <a:pt x="0" y="2479040"/>
                    </a:lnTo>
                    <a:lnTo>
                      <a:pt x="0" y="2551430"/>
                    </a:lnTo>
                    <a:lnTo>
                      <a:pt x="2551430" y="0"/>
                    </a:lnTo>
                    <a:close/>
                    <a:moveTo>
                      <a:pt x="2405380" y="0"/>
                    </a:moveTo>
                    <a:lnTo>
                      <a:pt x="2332990" y="0"/>
                    </a:lnTo>
                    <a:lnTo>
                      <a:pt x="0" y="2332990"/>
                    </a:lnTo>
                    <a:lnTo>
                      <a:pt x="0" y="2405380"/>
                    </a:lnTo>
                    <a:lnTo>
                      <a:pt x="2405380" y="0"/>
                    </a:lnTo>
                    <a:close/>
                    <a:moveTo>
                      <a:pt x="2115820" y="0"/>
                    </a:moveTo>
                    <a:lnTo>
                      <a:pt x="2043430" y="0"/>
                    </a:lnTo>
                    <a:lnTo>
                      <a:pt x="0" y="2043430"/>
                    </a:lnTo>
                    <a:lnTo>
                      <a:pt x="0" y="2115820"/>
                    </a:lnTo>
                    <a:lnTo>
                      <a:pt x="2115820" y="0"/>
                    </a:lnTo>
                    <a:close/>
                    <a:moveTo>
                      <a:pt x="375920" y="0"/>
                    </a:moveTo>
                    <a:lnTo>
                      <a:pt x="303530" y="0"/>
                    </a:lnTo>
                    <a:lnTo>
                      <a:pt x="0" y="303530"/>
                    </a:lnTo>
                    <a:lnTo>
                      <a:pt x="0" y="375920"/>
                    </a:lnTo>
                    <a:lnTo>
                      <a:pt x="375920" y="0"/>
                    </a:lnTo>
                    <a:close/>
                    <a:moveTo>
                      <a:pt x="1101090" y="0"/>
                    </a:moveTo>
                    <a:lnTo>
                      <a:pt x="1028700" y="0"/>
                    </a:lnTo>
                    <a:lnTo>
                      <a:pt x="0" y="1028700"/>
                    </a:lnTo>
                    <a:lnTo>
                      <a:pt x="0" y="1101090"/>
                    </a:lnTo>
                    <a:lnTo>
                      <a:pt x="1101090" y="0"/>
                    </a:lnTo>
                    <a:close/>
                    <a:moveTo>
                      <a:pt x="2653030" y="0"/>
                    </a:moveTo>
                    <a:lnTo>
                      <a:pt x="2623820" y="0"/>
                    </a:lnTo>
                    <a:lnTo>
                      <a:pt x="0" y="2623820"/>
                    </a:lnTo>
                    <a:lnTo>
                      <a:pt x="0" y="2653030"/>
                    </a:lnTo>
                    <a:lnTo>
                      <a:pt x="43180" y="2653030"/>
                    </a:lnTo>
                    <a:lnTo>
                      <a:pt x="2653030" y="43180"/>
                    </a:lnTo>
                    <a:lnTo>
                      <a:pt x="2653030" y="0"/>
                    </a:lnTo>
                    <a:close/>
                    <a:moveTo>
                      <a:pt x="520700" y="0"/>
                    </a:moveTo>
                    <a:lnTo>
                      <a:pt x="448310" y="0"/>
                    </a:lnTo>
                    <a:lnTo>
                      <a:pt x="0" y="448310"/>
                    </a:lnTo>
                    <a:lnTo>
                      <a:pt x="0" y="520700"/>
                    </a:lnTo>
                    <a:lnTo>
                      <a:pt x="520700" y="0"/>
                    </a:lnTo>
                    <a:close/>
                    <a:moveTo>
                      <a:pt x="85090" y="0"/>
                    </a:moveTo>
                    <a:lnTo>
                      <a:pt x="12700" y="0"/>
                    </a:lnTo>
                    <a:lnTo>
                      <a:pt x="0" y="12700"/>
                    </a:lnTo>
                    <a:lnTo>
                      <a:pt x="0" y="85090"/>
                    </a:lnTo>
                    <a:lnTo>
                      <a:pt x="85090" y="0"/>
                    </a:lnTo>
                    <a:close/>
                    <a:moveTo>
                      <a:pt x="231140" y="0"/>
                    </a:moveTo>
                    <a:lnTo>
                      <a:pt x="158750" y="0"/>
                    </a:lnTo>
                    <a:lnTo>
                      <a:pt x="0" y="157480"/>
                    </a:lnTo>
                    <a:lnTo>
                      <a:pt x="0" y="229870"/>
                    </a:lnTo>
                    <a:lnTo>
                      <a:pt x="231140" y="0"/>
                    </a:lnTo>
                    <a:close/>
                    <a:moveTo>
                      <a:pt x="0" y="956310"/>
                    </a:moveTo>
                    <a:lnTo>
                      <a:pt x="956310" y="0"/>
                    </a:lnTo>
                    <a:lnTo>
                      <a:pt x="883920" y="0"/>
                    </a:lnTo>
                    <a:lnTo>
                      <a:pt x="0" y="882650"/>
                    </a:lnTo>
                    <a:lnTo>
                      <a:pt x="0" y="956310"/>
                    </a:lnTo>
                    <a:close/>
                    <a:moveTo>
                      <a:pt x="665480" y="0"/>
                    </a:moveTo>
                    <a:lnTo>
                      <a:pt x="593090" y="0"/>
                    </a:lnTo>
                    <a:lnTo>
                      <a:pt x="0" y="593090"/>
                    </a:lnTo>
                    <a:lnTo>
                      <a:pt x="0" y="665480"/>
                    </a:lnTo>
                    <a:lnTo>
                      <a:pt x="665480" y="0"/>
                    </a:lnTo>
                    <a:close/>
                    <a:moveTo>
                      <a:pt x="810260" y="0"/>
                    </a:moveTo>
                    <a:lnTo>
                      <a:pt x="737870" y="0"/>
                    </a:lnTo>
                    <a:lnTo>
                      <a:pt x="0" y="737870"/>
                    </a:lnTo>
                    <a:lnTo>
                      <a:pt x="0" y="810260"/>
                    </a:lnTo>
                    <a:lnTo>
                      <a:pt x="810260" y="0"/>
                    </a:lnTo>
                    <a:close/>
                    <a:moveTo>
                      <a:pt x="1971040" y="0"/>
                    </a:moveTo>
                    <a:lnTo>
                      <a:pt x="1898650" y="0"/>
                    </a:lnTo>
                    <a:lnTo>
                      <a:pt x="0" y="1898650"/>
                    </a:lnTo>
                    <a:lnTo>
                      <a:pt x="0" y="1971040"/>
                    </a:lnTo>
                    <a:lnTo>
                      <a:pt x="1971040" y="0"/>
                    </a:lnTo>
                    <a:close/>
                    <a:moveTo>
                      <a:pt x="2653030" y="1783080"/>
                    </a:moveTo>
                    <a:lnTo>
                      <a:pt x="2653030" y="1710690"/>
                    </a:lnTo>
                    <a:lnTo>
                      <a:pt x="1710690" y="2653030"/>
                    </a:lnTo>
                    <a:lnTo>
                      <a:pt x="1783080" y="2653030"/>
                    </a:lnTo>
                    <a:lnTo>
                      <a:pt x="2653030" y="1783080"/>
                    </a:lnTo>
                    <a:close/>
                    <a:moveTo>
                      <a:pt x="2653030" y="1927860"/>
                    </a:moveTo>
                    <a:lnTo>
                      <a:pt x="2653030" y="1855470"/>
                    </a:lnTo>
                    <a:lnTo>
                      <a:pt x="1855470" y="2653030"/>
                    </a:lnTo>
                    <a:lnTo>
                      <a:pt x="1927860" y="2653030"/>
                    </a:lnTo>
                    <a:lnTo>
                      <a:pt x="2653030" y="1927860"/>
                    </a:lnTo>
                    <a:close/>
                    <a:moveTo>
                      <a:pt x="2653030" y="2072640"/>
                    </a:moveTo>
                    <a:lnTo>
                      <a:pt x="2653030" y="2000250"/>
                    </a:lnTo>
                    <a:lnTo>
                      <a:pt x="2000250" y="2653030"/>
                    </a:lnTo>
                    <a:lnTo>
                      <a:pt x="2072640" y="2653030"/>
                    </a:lnTo>
                    <a:lnTo>
                      <a:pt x="2653030" y="2072640"/>
                    </a:lnTo>
                    <a:close/>
                    <a:moveTo>
                      <a:pt x="2653030" y="1638300"/>
                    </a:moveTo>
                    <a:lnTo>
                      <a:pt x="2653030" y="1565910"/>
                    </a:lnTo>
                    <a:lnTo>
                      <a:pt x="1564640" y="2654300"/>
                    </a:lnTo>
                    <a:lnTo>
                      <a:pt x="1637030" y="2654300"/>
                    </a:lnTo>
                    <a:lnTo>
                      <a:pt x="2653030" y="1638300"/>
                    </a:lnTo>
                    <a:close/>
                    <a:moveTo>
                      <a:pt x="2217420" y="2653030"/>
                    </a:moveTo>
                    <a:lnTo>
                      <a:pt x="2653030" y="2217420"/>
                    </a:lnTo>
                    <a:lnTo>
                      <a:pt x="2653030" y="2145030"/>
                    </a:lnTo>
                    <a:lnTo>
                      <a:pt x="2145030" y="2653030"/>
                    </a:lnTo>
                    <a:lnTo>
                      <a:pt x="2217420" y="2653030"/>
                    </a:lnTo>
                    <a:close/>
                    <a:moveTo>
                      <a:pt x="2653030" y="2580640"/>
                    </a:moveTo>
                    <a:lnTo>
                      <a:pt x="2580640" y="2653030"/>
                    </a:lnTo>
                    <a:lnTo>
                      <a:pt x="2653030" y="2653030"/>
                    </a:lnTo>
                    <a:lnTo>
                      <a:pt x="2653030" y="2580640"/>
                    </a:lnTo>
                    <a:close/>
                    <a:moveTo>
                      <a:pt x="2653030" y="2508250"/>
                    </a:moveTo>
                    <a:lnTo>
                      <a:pt x="2653030" y="2435860"/>
                    </a:lnTo>
                    <a:lnTo>
                      <a:pt x="2435860" y="2653030"/>
                    </a:lnTo>
                    <a:lnTo>
                      <a:pt x="2508250" y="2653030"/>
                    </a:lnTo>
                    <a:lnTo>
                      <a:pt x="2653030" y="2508250"/>
                    </a:lnTo>
                    <a:close/>
                    <a:moveTo>
                      <a:pt x="2653030" y="2363470"/>
                    </a:moveTo>
                    <a:lnTo>
                      <a:pt x="2653030" y="2291080"/>
                    </a:lnTo>
                    <a:lnTo>
                      <a:pt x="2291080" y="2653030"/>
                    </a:lnTo>
                    <a:lnTo>
                      <a:pt x="2363470" y="2653030"/>
                    </a:lnTo>
                    <a:lnTo>
                      <a:pt x="2653030" y="2363470"/>
                    </a:lnTo>
                    <a:close/>
                    <a:moveTo>
                      <a:pt x="2653030" y="1492250"/>
                    </a:moveTo>
                    <a:lnTo>
                      <a:pt x="2653030" y="1419860"/>
                    </a:lnTo>
                    <a:lnTo>
                      <a:pt x="1419860" y="2653030"/>
                    </a:lnTo>
                    <a:lnTo>
                      <a:pt x="1492250" y="2653030"/>
                    </a:lnTo>
                    <a:lnTo>
                      <a:pt x="2653030" y="1492250"/>
                    </a:lnTo>
                    <a:close/>
                    <a:moveTo>
                      <a:pt x="2653030" y="187960"/>
                    </a:moveTo>
                    <a:lnTo>
                      <a:pt x="2653030" y="115570"/>
                    </a:lnTo>
                    <a:lnTo>
                      <a:pt x="115570" y="2653030"/>
                    </a:lnTo>
                    <a:lnTo>
                      <a:pt x="187960" y="2653030"/>
                    </a:lnTo>
                    <a:lnTo>
                      <a:pt x="2653030" y="187960"/>
                    </a:lnTo>
                    <a:close/>
                    <a:moveTo>
                      <a:pt x="2653030" y="622300"/>
                    </a:moveTo>
                    <a:lnTo>
                      <a:pt x="2653030" y="549910"/>
                    </a:lnTo>
                    <a:lnTo>
                      <a:pt x="549910" y="2653030"/>
                    </a:lnTo>
                    <a:lnTo>
                      <a:pt x="622300" y="2653030"/>
                    </a:lnTo>
                    <a:lnTo>
                      <a:pt x="2653030" y="622300"/>
                    </a:lnTo>
                    <a:close/>
                    <a:moveTo>
                      <a:pt x="2653030" y="477520"/>
                    </a:moveTo>
                    <a:lnTo>
                      <a:pt x="2653030" y="405130"/>
                    </a:lnTo>
                    <a:lnTo>
                      <a:pt x="405130" y="2653030"/>
                    </a:lnTo>
                    <a:lnTo>
                      <a:pt x="477520" y="2653030"/>
                    </a:lnTo>
                    <a:lnTo>
                      <a:pt x="2653030" y="477520"/>
                    </a:lnTo>
                    <a:close/>
                    <a:moveTo>
                      <a:pt x="2653030" y="1347470"/>
                    </a:moveTo>
                    <a:lnTo>
                      <a:pt x="2653030" y="1275080"/>
                    </a:lnTo>
                    <a:lnTo>
                      <a:pt x="1275080" y="2653030"/>
                    </a:lnTo>
                    <a:lnTo>
                      <a:pt x="1347470" y="2653030"/>
                    </a:lnTo>
                    <a:lnTo>
                      <a:pt x="2653030" y="1347470"/>
                    </a:lnTo>
                    <a:close/>
                    <a:moveTo>
                      <a:pt x="2653030" y="767080"/>
                    </a:moveTo>
                    <a:lnTo>
                      <a:pt x="2653030" y="694690"/>
                    </a:lnTo>
                    <a:lnTo>
                      <a:pt x="694690" y="2653030"/>
                    </a:lnTo>
                    <a:lnTo>
                      <a:pt x="767080" y="2653030"/>
                    </a:lnTo>
                    <a:lnTo>
                      <a:pt x="2653030" y="767080"/>
                    </a:lnTo>
                    <a:close/>
                    <a:moveTo>
                      <a:pt x="2653030" y="332740"/>
                    </a:moveTo>
                    <a:lnTo>
                      <a:pt x="2653030" y="260350"/>
                    </a:lnTo>
                    <a:lnTo>
                      <a:pt x="260350" y="2653030"/>
                    </a:lnTo>
                    <a:lnTo>
                      <a:pt x="332740" y="2653030"/>
                    </a:lnTo>
                    <a:lnTo>
                      <a:pt x="2653030" y="332740"/>
                    </a:lnTo>
                    <a:close/>
                    <a:moveTo>
                      <a:pt x="2653030" y="1202690"/>
                    </a:moveTo>
                    <a:lnTo>
                      <a:pt x="2653030" y="1130300"/>
                    </a:lnTo>
                    <a:lnTo>
                      <a:pt x="1130300" y="2653030"/>
                    </a:lnTo>
                    <a:lnTo>
                      <a:pt x="1202690" y="2653030"/>
                    </a:lnTo>
                    <a:lnTo>
                      <a:pt x="2653030" y="1202690"/>
                    </a:lnTo>
                    <a:close/>
                    <a:moveTo>
                      <a:pt x="2653030" y="913130"/>
                    </a:moveTo>
                    <a:lnTo>
                      <a:pt x="2653030" y="840740"/>
                    </a:lnTo>
                    <a:lnTo>
                      <a:pt x="840740" y="2653030"/>
                    </a:lnTo>
                    <a:lnTo>
                      <a:pt x="913130" y="2653030"/>
                    </a:lnTo>
                    <a:lnTo>
                      <a:pt x="2653030" y="913130"/>
                    </a:lnTo>
                    <a:close/>
                    <a:moveTo>
                      <a:pt x="2653030" y="1057910"/>
                    </a:moveTo>
                    <a:lnTo>
                      <a:pt x="2653030" y="985520"/>
                    </a:lnTo>
                    <a:lnTo>
                      <a:pt x="985520" y="2653030"/>
                    </a:lnTo>
                    <a:lnTo>
                      <a:pt x="1057910" y="2653030"/>
                    </a:lnTo>
                    <a:lnTo>
                      <a:pt x="2653030" y="105791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  <p:sp>
          <p:nvSpPr>
            <p:cNvPr id="5" name="AutoShape 5"/>
            <p:cNvSpPr/>
            <p:nvPr/>
          </p:nvSpPr>
          <p:spPr>
            <a:xfrm rot="-10800000">
              <a:off x="4448649" y="7814"/>
              <a:ext cx="1848345" cy="1840531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 rot="-10800000">
              <a:off x="2224324" y="3907"/>
              <a:ext cx="1848345" cy="1848345"/>
              <a:chOff x="0" y="0"/>
              <a:chExt cx="1708150" cy="170815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08150" cy="1708150"/>
              </a:xfrm>
              <a:custGeom>
                <a:avLst/>
                <a:gdLst/>
                <a:ahLst/>
                <a:cxnLst/>
                <a:rect l="l" t="t" r="r" b="b"/>
                <a:pathLst>
                  <a:path w="1708150" h="1708150">
                    <a:moveTo>
                      <a:pt x="853440" y="1708150"/>
                    </a:moveTo>
                    <a:cubicBezTo>
                      <a:pt x="383540" y="1708150"/>
                      <a:pt x="0" y="1324610"/>
                      <a:pt x="0" y="853440"/>
                    </a:cubicBezTo>
                    <a:cubicBezTo>
                      <a:pt x="0" y="383540"/>
                      <a:pt x="383540" y="0"/>
                      <a:pt x="853440" y="0"/>
                    </a:cubicBezTo>
                    <a:cubicBezTo>
                      <a:pt x="1324610" y="0"/>
                      <a:pt x="1706880" y="383540"/>
                      <a:pt x="1706880" y="853440"/>
                    </a:cubicBezTo>
                    <a:cubicBezTo>
                      <a:pt x="1708150" y="1324610"/>
                      <a:pt x="1324610" y="1708150"/>
                      <a:pt x="853440" y="1708150"/>
                    </a:cubicBezTo>
                    <a:close/>
                    <a:moveTo>
                      <a:pt x="853440" y="469900"/>
                    </a:moveTo>
                    <a:cubicBezTo>
                      <a:pt x="642620" y="469900"/>
                      <a:pt x="469900" y="642620"/>
                      <a:pt x="469900" y="853440"/>
                    </a:cubicBezTo>
                    <a:cubicBezTo>
                      <a:pt x="469900" y="1064260"/>
                      <a:pt x="642620" y="1236980"/>
                      <a:pt x="853440" y="1236980"/>
                    </a:cubicBezTo>
                    <a:cubicBezTo>
                      <a:pt x="1064260" y="1236980"/>
                      <a:pt x="1236980" y="1064260"/>
                      <a:pt x="1236980" y="853440"/>
                    </a:cubicBezTo>
                    <a:cubicBezTo>
                      <a:pt x="1236980" y="642620"/>
                      <a:pt x="1065530" y="469900"/>
                      <a:pt x="853440" y="46990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 sz="900"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1756351" y="1837299"/>
            <a:ext cx="6778603" cy="935201"/>
            <a:chOff x="0" y="-104775"/>
            <a:chExt cx="18076275" cy="2493869"/>
          </a:xfrm>
        </p:grpSpPr>
        <p:sp>
          <p:nvSpPr>
            <p:cNvPr id="9" name="TextBox 9"/>
            <p:cNvSpPr txBox="1"/>
            <p:nvPr/>
          </p:nvSpPr>
          <p:spPr>
            <a:xfrm>
              <a:off x="0" y="-104775"/>
              <a:ext cx="18076275" cy="1707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92"/>
                </a:lnSpc>
              </a:pPr>
              <a:r>
                <a:rPr lang="en-US" sz="414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Steps of the NAT Lab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0" y="2165974"/>
              <a:ext cx="1324627" cy="223120"/>
            </a:xfrm>
            <a:prstGeom prst="rect">
              <a:avLst/>
            </a:prstGeom>
            <a:solidFill>
              <a:srgbClr val="000000"/>
            </a:solidFill>
          </p:spPr>
          <p:txBody>
            <a:bodyPr/>
            <a:lstStyle/>
            <a:p>
              <a:endParaRPr lang="en-US" sz="900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506357-C0C9-591A-3361-BE75E452403B}"/>
              </a:ext>
            </a:extLst>
          </p:cNvPr>
          <p:cNvSpPr txBox="1"/>
          <p:nvPr/>
        </p:nvSpPr>
        <p:spPr>
          <a:xfrm>
            <a:off x="60593" y="151346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000" b="1" dirty="0"/>
              <a:t>Prerequisite Setup</a:t>
            </a:r>
            <a:endParaRPr lang="en-US" sz="3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709E1A-CCD7-9430-B413-750938B4044C}"/>
              </a:ext>
            </a:extLst>
          </p:cNvPr>
          <p:cNvSpPr txBox="1"/>
          <p:nvPr/>
        </p:nvSpPr>
        <p:spPr>
          <a:xfrm>
            <a:off x="476479" y="971316"/>
            <a:ext cx="81910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Restore default configurations for Local-FortiGate and Remote-FortiGate.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23A24B-3E14-5853-E720-B577E6D5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837" t="29112" r="24693" b="10257"/>
          <a:stretch/>
        </p:blipFill>
        <p:spPr>
          <a:xfrm>
            <a:off x="1228380" y="1498294"/>
            <a:ext cx="6687238" cy="3467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00075" y="1118507"/>
            <a:ext cx="2500312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84EE61-06A5-4944-0F2F-FA5C6CAE586F}"/>
              </a:ext>
            </a:extLst>
          </p:cNvPr>
          <p:cNvSpPr txBox="1"/>
          <p:nvPr/>
        </p:nvSpPr>
        <p:spPr>
          <a:xfrm>
            <a:off x="771525" y="1475449"/>
            <a:ext cx="1971675" cy="191044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restore the Local-FortiGate configuration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57802-564A-8002-47B4-52F29F0E52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71" t="14976" r="33012" b="5735"/>
          <a:stretch/>
        </p:blipFill>
        <p:spPr>
          <a:xfrm>
            <a:off x="4055407" y="0"/>
            <a:ext cx="5028980" cy="50725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</TotalTime>
  <Words>711</Words>
  <Application>Microsoft Office PowerPoint</Application>
  <PresentationFormat>On-screen Show (16:9)</PresentationFormat>
  <Paragraphs>94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Aptos</vt:lpstr>
      <vt:lpstr>Aptos Display</vt:lpstr>
      <vt:lpstr>Arial</vt:lpstr>
      <vt:lpstr>Arial Bold</vt:lpstr>
      <vt:lpstr>Arimo</vt:lpstr>
      <vt:lpstr>Arimo Bold</vt:lpstr>
      <vt:lpstr>Calibri</vt:lpstr>
      <vt:lpstr>lato</vt:lpstr>
      <vt:lpstr>Radley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abdalrhman almaghraby</cp:lastModifiedBy>
  <cp:revision>15</cp:revision>
  <dcterms:created xsi:type="dcterms:W3CDTF">2024-11-29T23:55:36Z</dcterms:created>
  <dcterms:modified xsi:type="dcterms:W3CDTF">2024-11-30T04:06:31Z</dcterms:modified>
</cp:coreProperties>
</file>